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sldIdLst>
    <p:sldId id="256" r:id="rId5"/>
    <p:sldId id="421" r:id="rId6"/>
    <p:sldId id="422" r:id="rId7"/>
    <p:sldId id="423" r:id="rId8"/>
    <p:sldId id="424" r:id="rId9"/>
    <p:sldId id="425" r:id="rId10"/>
    <p:sldId id="428" r:id="rId11"/>
    <p:sldId id="426" r:id="rId12"/>
    <p:sldId id="257" r:id="rId13"/>
    <p:sldId id="431" r:id="rId14"/>
    <p:sldId id="419" r:id="rId15"/>
    <p:sldId id="429" r:id="rId16"/>
    <p:sldId id="430" r:id="rId17"/>
    <p:sldId id="432" r:id="rId18"/>
    <p:sldId id="433" r:id="rId19"/>
    <p:sldId id="436" r:id="rId20"/>
    <p:sldId id="437" r:id="rId21"/>
    <p:sldId id="438" r:id="rId22"/>
    <p:sldId id="439" r:id="rId23"/>
    <p:sldId id="440" r:id="rId24"/>
    <p:sldId id="441" r:id="rId25"/>
    <p:sldId id="434" r:id="rId26"/>
    <p:sldId id="435" r:id="rId27"/>
    <p:sldId id="44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45" autoAdjust="0"/>
    <p:restoredTop sz="75653" autoAdjust="0"/>
  </p:normalViewPr>
  <p:slideViewPr>
    <p:cSldViewPr snapToGrid="0">
      <p:cViewPr varScale="1">
        <p:scale>
          <a:sx n="85" d="100"/>
          <a:sy n="85" d="100"/>
        </p:scale>
        <p:origin x="132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ish Jordan" userId="7f160f69-ae7b-44e5-9ac2-3a758de2c32e" providerId="ADAL" clId="{8A552401-14BA-4FCC-BD38-29D64BD9BCD2}"/>
    <pc:docChg chg="modSld">
      <pc:chgData name="Trish Jordan" userId="7f160f69-ae7b-44e5-9ac2-3a758de2c32e" providerId="ADAL" clId="{8A552401-14BA-4FCC-BD38-29D64BD9BCD2}" dt="2024-12-12T12:30:42.102" v="2" actId="1036"/>
      <pc:docMkLst>
        <pc:docMk/>
      </pc:docMkLst>
      <pc:sldChg chg="modSp mod">
        <pc:chgData name="Trish Jordan" userId="7f160f69-ae7b-44e5-9ac2-3a758de2c32e" providerId="ADAL" clId="{8A552401-14BA-4FCC-BD38-29D64BD9BCD2}" dt="2024-12-12T12:30:42.102" v="2" actId="1036"/>
        <pc:sldMkLst>
          <pc:docMk/>
          <pc:sldMk cId="1305433114" sldId="426"/>
        </pc:sldMkLst>
        <pc:picChg chg="mod">
          <ac:chgData name="Trish Jordan" userId="7f160f69-ae7b-44e5-9ac2-3a758de2c32e" providerId="ADAL" clId="{8A552401-14BA-4FCC-BD38-29D64BD9BCD2}" dt="2024-12-12T12:30:42.102" v="2" actId="1036"/>
          <ac:picMkLst>
            <pc:docMk/>
            <pc:sldMk cId="1305433114" sldId="426"/>
            <ac:picMk id="4" creationId="{518D183F-9124-8633-3ABD-2A5862709B4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959FDE-2637-4103-8710-68C0E71B4491}" type="datetimeFigureOut">
              <a:rPr lang="en-GB" smtClean="0"/>
              <a:t>12/12/2024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0D5B23-592B-48AD-8972-31D9F3B79240}" type="slidenum">
              <a:rPr lang="en-GB" smtClean="0"/>
              <a:t>‹#›</a:t>
            </a:fld>
            <a:endParaRPr lang="en-GB"/>
          </a:p>
        </p:txBody>
      </p:sp>
    </p:spTree>
    <p:extLst>
      <p:ext uri="{BB962C8B-B14F-4D97-AF65-F5344CB8AC3E}">
        <p14:creationId xmlns:p14="http://schemas.microsoft.com/office/powerpoint/2010/main" val="2126163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71777D"/>
                </a:solidFill>
                <a:effectLst/>
                <a:latin typeface="Roboto" panose="020F0502020204030204" pitchFamily="2" charset="0"/>
              </a:rPr>
              <a:t>NWG are a national charity dedicated to helping combat child criminal and sexual exploitation and modern slavery. ( </a:t>
            </a:r>
            <a:r>
              <a:rPr lang="en-GB" b="0" i="0" dirty="0">
                <a:solidFill>
                  <a:srgbClr val="71777D"/>
                </a:solidFill>
                <a:effectLst/>
                <a:latin typeface="Roboto"/>
              </a:rPr>
              <a:t>formerly The National Working Group for Sexually Exploited Children and Young People) .</a:t>
            </a:r>
            <a:endParaRPr lang="en-GB" dirty="0"/>
          </a:p>
          <a:p>
            <a:endParaRPr lang="en-GB" dirty="0"/>
          </a:p>
          <a:p>
            <a:r>
              <a:rPr lang="en-GB" dirty="0"/>
              <a:t>The Practice &amp; Knowledge Briefing on “Attending to Language when working with Children subject to or at risk of Exploitation” has been co-produced and co-developed with a number of key stakeholders including Experts by Experience. The working has consisted of the NWG Network, representatives from the NHS, Higher Education, the Police, Children’s Social Care, Third Sector Organisations and SPACE. </a:t>
            </a:r>
          </a:p>
          <a:p>
            <a:endParaRPr lang="en-GB" dirty="0"/>
          </a:p>
          <a:p>
            <a:r>
              <a:rPr lang="en-GB" dirty="0"/>
              <a:t>WE HAVE ATTACHED A COPY OF THIS BRIEFING DOC WITH THIS PRESENTATION AS YOU CAN'T ACCESS THIS FROM THE WEBSITE UNLESS YOU HAVE SUBSCRIBED TO NWG</a:t>
            </a:r>
          </a:p>
          <a:p>
            <a:endParaRPr lang="en-GB" dirty="0"/>
          </a:p>
          <a:p>
            <a:r>
              <a:rPr lang="en-GB" dirty="0"/>
              <a:t>The guidance is aimed at all practitioners involved in safeguarding children and young people subject to or at risk of exploitation including frontline practitioners and senior leaders within social care, mental health and criminal justice services. As this Briefing is intended for a wide audience the evidence included is aimed to provide relevant and important key learning across all settings.</a:t>
            </a:r>
          </a:p>
          <a:p>
            <a:endParaRPr lang="en-GB" dirty="0"/>
          </a:p>
          <a:p>
            <a:r>
              <a:rPr lang="en-GB" dirty="0"/>
              <a:t>We are now going to share some of the content from this briefing with you …..</a:t>
            </a:r>
          </a:p>
        </p:txBody>
      </p:sp>
      <p:sp>
        <p:nvSpPr>
          <p:cNvPr id="4" name="Slide Number Placeholder 3"/>
          <p:cNvSpPr>
            <a:spLocks noGrp="1"/>
          </p:cNvSpPr>
          <p:nvPr>
            <p:ph type="sldNum" sz="quarter" idx="5"/>
          </p:nvPr>
        </p:nvSpPr>
        <p:spPr/>
        <p:txBody>
          <a:bodyPr/>
          <a:lstStyle/>
          <a:p>
            <a:fld id="{600D5B23-592B-48AD-8972-31D9F3B79240}" type="slidenum">
              <a:rPr lang="en-GB" smtClean="0"/>
              <a:t>2</a:t>
            </a:fld>
            <a:endParaRPr lang="en-GB"/>
          </a:p>
        </p:txBody>
      </p:sp>
    </p:spTree>
    <p:extLst>
      <p:ext uri="{BB962C8B-B14F-4D97-AF65-F5344CB8AC3E}">
        <p14:creationId xmlns:p14="http://schemas.microsoft.com/office/powerpoint/2010/main" val="2858790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Examples taken from the booklet opposite, which we introduced before . We are going to go through 9 examples together  but there are many more in the booklet </a:t>
            </a:r>
          </a:p>
          <a:p>
            <a:endParaRPr lang="en-GB" dirty="0"/>
          </a:p>
          <a:p>
            <a:r>
              <a:rPr lang="en-GB" b="1" i="0" u="sng" dirty="0">
                <a:solidFill>
                  <a:srgbClr val="FF0000"/>
                </a:solidFill>
              </a:rPr>
              <a:t>TRAINERS NOTES FOR NEXT 10 SLIDES  </a:t>
            </a:r>
            <a:r>
              <a:rPr lang="en-GB" dirty="0"/>
              <a:t>; For each example there is the </a:t>
            </a:r>
            <a:r>
              <a:rPr lang="en-GB" b="1" dirty="0"/>
              <a:t>sentence/word written at the top </a:t>
            </a:r>
            <a:r>
              <a:rPr lang="en-GB" dirty="0"/>
              <a:t>in blue, then the </a:t>
            </a:r>
            <a:r>
              <a:rPr lang="en-GB" b="1" dirty="0"/>
              <a:t>Impact</a:t>
            </a:r>
            <a:r>
              <a:rPr lang="en-GB" dirty="0"/>
              <a:t> of using such language then examples of </a:t>
            </a:r>
            <a:r>
              <a:rPr lang="en-GB" b="1" dirty="0"/>
              <a:t>alternatives. </a:t>
            </a:r>
          </a:p>
          <a:p>
            <a:endParaRPr lang="en-GB" b="1" dirty="0"/>
          </a:p>
          <a:p>
            <a:r>
              <a:rPr lang="en-GB" dirty="0"/>
              <a:t>I have set it up so when you click on slides initially you only see word/sentence – then if you want to make session more interactive you can ask delegates/team members what they think the possible impact of using such language may have on a young person ( ask for verbally feedback or if on teams mtg possibly  via chat facility ? Next -  click and show answer. The same with Alternatives - if want can ask them for some examples and then show them some examples. </a:t>
            </a:r>
          </a:p>
          <a:p>
            <a:endParaRPr lang="en-GB" dirty="0"/>
          </a:p>
          <a:p>
            <a:r>
              <a:rPr lang="en-GB" dirty="0"/>
              <a:t>Alternatively, if time is short, you can just read through them yourself. Also – don’t need to go through all examples- if time is short? </a:t>
            </a:r>
          </a:p>
        </p:txBody>
      </p:sp>
      <p:sp>
        <p:nvSpPr>
          <p:cNvPr id="4" name="Slide Number Placeholder 3"/>
          <p:cNvSpPr>
            <a:spLocks noGrp="1"/>
          </p:cNvSpPr>
          <p:nvPr>
            <p:ph type="sldNum" sz="quarter" idx="5"/>
          </p:nvPr>
        </p:nvSpPr>
        <p:spPr/>
        <p:txBody>
          <a:bodyPr/>
          <a:lstStyle/>
          <a:p>
            <a:fld id="{600D5B23-592B-48AD-8972-31D9F3B79240}" type="slidenum">
              <a:rPr lang="en-GB" smtClean="0"/>
              <a:t>13</a:t>
            </a:fld>
            <a:endParaRPr lang="en-GB"/>
          </a:p>
        </p:txBody>
      </p:sp>
    </p:spTree>
    <p:extLst>
      <p:ext uri="{BB962C8B-B14F-4D97-AF65-F5344CB8AC3E}">
        <p14:creationId xmlns:p14="http://schemas.microsoft.com/office/powerpoint/2010/main" val="2193440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quite a lot of examples for impact for this sentence so alternatives are on next slide ….</a:t>
            </a:r>
          </a:p>
        </p:txBody>
      </p:sp>
      <p:sp>
        <p:nvSpPr>
          <p:cNvPr id="4" name="Slide Number Placeholder 3"/>
          <p:cNvSpPr>
            <a:spLocks noGrp="1"/>
          </p:cNvSpPr>
          <p:nvPr>
            <p:ph type="sldNum" sz="quarter" idx="5"/>
          </p:nvPr>
        </p:nvSpPr>
        <p:spPr/>
        <p:txBody>
          <a:bodyPr/>
          <a:lstStyle/>
          <a:p>
            <a:fld id="{600D5B23-592B-48AD-8972-31D9F3B79240}" type="slidenum">
              <a:rPr lang="en-GB" smtClean="0"/>
              <a:t>20</a:t>
            </a:fld>
            <a:endParaRPr lang="en-GB"/>
          </a:p>
        </p:txBody>
      </p:sp>
    </p:spTree>
    <p:extLst>
      <p:ext uri="{BB962C8B-B14F-4D97-AF65-F5344CB8AC3E}">
        <p14:creationId xmlns:p14="http://schemas.microsoft.com/office/powerpoint/2010/main" val="304356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briefing refers to attending to language………………………..</a:t>
            </a:r>
          </a:p>
        </p:txBody>
      </p:sp>
      <p:sp>
        <p:nvSpPr>
          <p:cNvPr id="4" name="Slide Number Placeholder 3"/>
          <p:cNvSpPr>
            <a:spLocks noGrp="1"/>
          </p:cNvSpPr>
          <p:nvPr>
            <p:ph type="sldNum" sz="quarter" idx="5"/>
          </p:nvPr>
        </p:nvSpPr>
        <p:spPr/>
        <p:txBody>
          <a:bodyPr/>
          <a:lstStyle/>
          <a:p>
            <a:fld id="{600D5B23-592B-48AD-8972-31D9F3B79240}" type="slidenum">
              <a:rPr lang="en-GB" smtClean="0"/>
              <a:t>3</a:t>
            </a:fld>
            <a:endParaRPr lang="en-GB"/>
          </a:p>
        </p:txBody>
      </p:sp>
    </p:spTree>
    <p:extLst>
      <p:ext uri="{BB962C8B-B14F-4D97-AF65-F5344CB8AC3E}">
        <p14:creationId xmlns:p14="http://schemas.microsoft.com/office/powerpoint/2010/main" val="1704219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00D5B23-592B-48AD-8972-31D9F3B79240}" type="slidenum">
              <a:rPr lang="en-GB" smtClean="0"/>
              <a:t>4</a:t>
            </a:fld>
            <a:endParaRPr lang="en-GB"/>
          </a:p>
        </p:txBody>
      </p:sp>
    </p:spTree>
    <p:extLst>
      <p:ext uri="{BB962C8B-B14F-4D97-AF65-F5344CB8AC3E}">
        <p14:creationId xmlns:p14="http://schemas.microsoft.com/office/powerpoint/2010/main" val="1333434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another really good resource and is where we have taken the information from on victim blaming language. The Childrens Society. 2024.</a:t>
            </a:r>
          </a:p>
          <a:p>
            <a:endParaRPr lang="en-GB" dirty="0"/>
          </a:p>
          <a:p>
            <a:r>
              <a:rPr lang="en-GB" dirty="0"/>
              <a:t>CAN ACESS VIA THEIR WEBSITE- LINK IS HERE</a:t>
            </a:r>
          </a:p>
        </p:txBody>
      </p:sp>
      <p:sp>
        <p:nvSpPr>
          <p:cNvPr id="4" name="Slide Number Placeholder 3"/>
          <p:cNvSpPr>
            <a:spLocks noGrp="1"/>
          </p:cNvSpPr>
          <p:nvPr>
            <p:ph type="sldNum" sz="quarter" idx="5"/>
          </p:nvPr>
        </p:nvSpPr>
        <p:spPr/>
        <p:txBody>
          <a:bodyPr/>
          <a:lstStyle/>
          <a:p>
            <a:fld id="{600D5B23-592B-48AD-8972-31D9F3B79240}" type="slidenum">
              <a:rPr lang="en-GB" smtClean="0"/>
              <a:t>5</a:t>
            </a:fld>
            <a:endParaRPr lang="en-GB"/>
          </a:p>
        </p:txBody>
      </p:sp>
    </p:spTree>
    <p:extLst>
      <p:ext uri="{BB962C8B-B14F-4D97-AF65-F5344CB8AC3E}">
        <p14:creationId xmlns:p14="http://schemas.microsoft.com/office/powerpoint/2010/main" val="4086728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Taken from – Appropriate Language in Relation to Child Exploitation – Guidance for Professionals – The Childrens Society. 2022.</a:t>
            </a:r>
          </a:p>
          <a:p>
            <a:endParaRPr lang="en-GB" dirty="0"/>
          </a:p>
          <a:p>
            <a:r>
              <a:rPr lang="en-GB" dirty="0"/>
              <a:t>More Agency </a:t>
            </a:r>
            <a:r>
              <a:rPr lang="en-GB" b="0" i="0" dirty="0">
                <a:solidFill>
                  <a:srgbClr val="111111"/>
                </a:solidFill>
                <a:effectLst/>
                <a:latin typeface="Roboto" panose="020F0502020204030204" pitchFamily="2" charset="0"/>
              </a:rPr>
              <a:t>refers to the feeling of controlling one's own actions and, through them, events in the external world.</a:t>
            </a:r>
            <a:endParaRPr lang="en-GB" dirty="0"/>
          </a:p>
        </p:txBody>
      </p:sp>
      <p:sp>
        <p:nvSpPr>
          <p:cNvPr id="4" name="Slide Number Placeholder 3"/>
          <p:cNvSpPr>
            <a:spLocks noGrp="1"/>
          </p:cNvSpPr>
          <p:nvPr>
            <p:ph type="sldNum" sz="quarter" idx="5"/>
          </p:nvPr>
        </p:nvSpPr>
        <p:spPr/>
        <p:txBody>
          <a:bodyPr/>
          <a:lstStyle/>
          <a:p>
            <a:fld id="{600D5B23-592B-48AD-8972-31D9F3B79240}" type="slidenum">
              <a:rPr lang="en-GB" smtClean="0"/>
              <a:t>7</a:t>
            </a:fld>
            <a:endParaRPr lang="en-GB"/>
          </a:p>
        </p:txBody>
      </p:sp>
    </p:spTree>
    <p:extLst>
      <p:ext uri="{BB962C8B-B14F-4D97-AF65-F5344CB8AC3E}">
        <p14:creationId xmlns:p14="http://schemas.microsoft.com/office/powerpoint/2010/main" val="748060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Developed by Waltham Forest Council – approx. 2 mins long. </a:t>
            </a:r>
          </a:p>
          <a:p>
            <a:endParaRPr lang="en-GB" dirty="0"/>
          </a:p>
          <a:p>
            <a:r>
              <a:rPr lang="en-GB" dirty="0"/>
              <a:t>You may be able to access by clicking on arrow in middle of audio which has been inserted into presentation , alternatively  you can access via link below </a:t>
            </a:r>
          </a:p>
        </p:txBody>
      </p:sp>
      <p:sp>
        <p:nvSpPr>
          <p:cNvPr id="4" name="Slide Number Placeholder 3"/>
          <p:cNvSpPr>
            <a:spLocks noGrp="1"/>
          </p:cNvSpPr>
          <p:nvPr>
            <p:ph type="sldNum" sz="quarter" idx="5"/>
          </p:nvPr>
        </p:nvSpPr>
        <p:spPr/>
        <p:txBody>
          <a:bodyPr/>
          <a:lstStyle/>
          <a:p>
            <a:fld id="{600D5B23-592B-48AD-8972-31D9F3B79240}" type="slidenum">
              <a:rPr lang="en-GB" smtClean="0"/>
              <a:t>8</a:t>
            </a:fld>
            <a:endParaRPr lang="en-GB"/>
          </a:p>
        </p:txBody>
      </p:sp>
    </p:spTree>
    <p:extLst>
      <p:ext uri="{BB962C8B-B14F-4D97-AF65-F5344CB8AC3E}">
        <p14:creationId xmlns:p14="http://schemas.microsoft.com/office/powerpoint/2010/main" val="1036726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00D5B23-592B-48AD-8972-31D9F3B79240}" type="slidenum">
              <a:rPr lang="en-GB" smtClean="0"/>
              <a:t>10</a:t>
            </a:fld>
            <a:endParaRPr lang="en-GB"/>
          </a:p>
        </p:txBody>
      </p:sp>
    </p:spTree>
    <p:extLst>
      <p:ext uri="{BB962C8B-B14F-4D97-AF65-F5344CB8AC3E}">
        <p14:creationId xmlns:p14="http://schemas.microsoft.com/office/powerpoint/2010/main" val="3033511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169244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131313"/>
                </a:solidFill>
                <a:effectLst/>
                <a:latin typeface="Roboto" panose="020F0502020204030204" pitchFamily="2" charset="0"/>
              </a:rPr>
              <a:t>Using terms like 'recruited' and 'working' minimises children's experiences of criminal exploitation. By using clear language when talking about child criminal exploitation, professionals working with a child can build an accurate picture of their experience and identify support that meets their needs. </a:t>
            </a:r>
          </a:p>
          <a:p>
            <a:endParaRPr lang="en-GB" b="0" i="0" dirty="0">
              <a:solidFill>
                <a:srgbClr val="131313"/>
              </a:solidFill>
              <a:effectLst/>
              <a:latin typeface="Roboto" panose="020F0502020204030204" pitchFamily="2" charset="0"/>
            </a:endParaRPr>
          </a:p>
          <a:p>
            <a:r>
              <a:rPr lang="en-GB" b="0" i="0" dirty="0">
                <a:solidFill>
                  <a:srgbClr val="131313"/>
                </a:solidFill>
                <a:effectLst/>
                <a:latin typeface="Roboto" panose="020F0502020204030204" pitchFamily="2" charset="0"/>
              </a:rPr>
              <a:t>This is a video from the NSPCC - 'Why Language Matters’- </a:t>
            </a:r>
            <a:r>
              <a:rPr lang="en-GB" b="0" i="0" dirty="0" err="1">
                <a:solidFill>
                  <a:srgbClr val="131313"/>
                </a:solidFill>
                <a:effectLst/>
                <a:latin typeface="Roboto" panose="020F0502020204030204" pitchFamily="2" charset="0"/>
              </a:rPr>
              <a:t>approx</a:t>
            </a:r>
            <a:r>
              <a:rPr lang="en-GB" b="0" i="0" dirty="0">
                <a:solidFill>
                  <a:srgbClr val="131313"/>
                </a:solidFill>
                <a:effectLst/>
                <a:latin typeface="Roboto" panose="020F0502020204030204" pitchFamily="2" charset="0"/>
              </a:rPr>
              <a:t> 8 mins long . It explores how the language we use affects what we do and what we think, and what changes we can all make to help improve outcomes for children.</a:t>
            </a:r>
          </a:p>
          <a:p>
            <a:endParaRPr lang="en-GB" b="0" i="0" dirty="0">
              <a:solidFill>
                <a:srgbClr val="131313"/>
              </a:solidFill>
              <a:effectLst/>
              <a:latin typeface="Roboto" panose="020F0502020204030204"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 may be able to access by clicking on arrow in middle of audio which has been inserted into presentation , alternatively  you can access via link below </a:t>
            </a:r>
          </a:p>
          <a:p>
            <a:endParaRPr lang="en-GB" dirty="0"/>
          </a:p>
        </p:txBody>
      </p:sp>
      <p:sp>
        <p:nvSpPr>
          <p:cNvPr id="4" name="Slide Number Placeholder 3"/>
          <p:cNvSpPr>
            <a:spLocks noGrp="1"/>
          </p:cNvSpPr>
          <p:nvPr>
            <p:ph type="sldNum" sz="quarter" idx="5"/>
          </p:nvPr>
        </p:nvSpPr>
        <p:spPr/>
        <p:txBody>
          <a:bodyPr/>
          <a:lstStyle/>
          <a:p>
            <a:fld id="{600D5B23-592B-48AD-8972-31D9F3B79240}" type="slidenum">
              <a:rPr lang="en-GB" smtClean="0"/>
              <a:t>12</a:t>
            </a:fld>
            <a:endParaRPr lang="en-GB"/>
          </a:p>
        </p:txBody>
      </p:sp>
    </p:spTree>
    <p:extLst>
      <p:ext uri="{BB962C8B-B14F-4D97-AF65-F5344CB8AC3E}">
        <p14:creationId xmlns:p14="http://schemas.microsoft.com/office/powerpoint/2010/main" val="9222917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25CE7B8-D5C7-4430-A0D6-E2D68F802D83}" type="datetimeFigureOut">
              <a:rPr lang="en-GB" smtClean="0"/>
              <a:t>12/12/2024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354250-14CF-4D17-BF7A-DCA5A0D1B887}" type="slidenum">
              <a:rPr lang="en-GB" smtClean="0"/>
              <a:t>‹#›</a:t>
            </a:fld>
            <a:endParaRPr lang="en-GB"/>
          </a:p>
        </p:txBody>
      </p:sp>
      <p:pic>
        <p:nvPicPr>
          <p:cNvPr id="8" name="Picture 7"/>
          <p:cNvPicPr>
            <a:picLocks noChangeAspect="1"/>
          </p:cNvPicPr>
          <p:nvPr/>
        </p:nvPicPr>
        <p:blipFill>
          <a:blip r:embed="rId2"/>
          <a:stretch>
            <a:fillRect/>
          </a:stretch>
        </p:blipFill>
        <p:spPr>
          <a:xfrm>
            <a:off x="1403477" y="368906"/>
            <a:ext cx="4005389" cy="1141998"/>
          </a:xfrm>
          <a:prstGeom prst="rect">
            <a:avLst/>
          </a:prstGeom>
        </p:spPr>
      </p:pic>
    </p:spTree>
    <p:extLst>
      <p:ext uri="{BB962C8B-B14F-4D97-AF65-F5344CB8AC3E}">
        <p14:creationId xmlns:p14="http://schemas.microsoft.com/office/powerpoint/2010/main" val="3120405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5CE7B8-D5C7-4430-A0D6-E2D68F802D83}" type="datetimeFigureOut">
              <a:rPr lang="en-GB" smtClean="0"/>
              <a:t>12/12/2024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354250-14CF-4D17-BF7A-DCA5A0D1B887}" type="slidenum">
              <a:rPr lang="en-GB" smtClean="0"/>
              <a:t>‹#›</a:t>
            </a:fld>
            <a:endParaRPr lang="en-GB"/>
          </a:p>
        </p:txBody>
      </p:sp>
    </p:spTree>
    <p:extLst>
      <p:ext uri="{BB962C8B-B14F-4D97-AF65-F5344CB8AC3E}">
        <p14:creationId xmlns:p14="http://schemas.microsoft.com/office/powerpoint/2010/main" val="2877317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5CE7B8-D5C7-4430-A0D6-E2D68F802D83}" type="datetimeFigureOut">
              <a:rPr lang="en-GB" smtClean="0"/>
              <a:t>12/12/2024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354250-14CF-4D17-BF7A-DCA5A0D1B887}"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613558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5CE7B8-D5C7-4430-A0D6-E2D68F802D83}" type="datetimeFigureOut">
              <a:rPr lang="en-GB" smtClean="0"/>
              <a:t>12/12/2024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354250-14CF-4D17-BF7A-DCA5A0D1B887}" type="slidenum">
              <a:rPr lang="en-GB" smtClean="0"/>
              <a:t>‹#›</a:t>
            </a:fld>
            <a:endParaRPr lang="en-GB"/>
          </a:p>
        </p:txBody>
      </p:sp>
    </p:spTree>
    <p:extLst>
      <p:ext uri="{BB962C8B-B14F-4D97-AF65-F5344CB8AC3E}">
        <p14:creationId xmlns:p14="http://schemas.microsoft.com/office/powerpoint/2010/main" val="3643475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5CE7B8-D5C7-4430-A0D6-E2D68F802D83}" type="datetimeFigureOut">
              <a:rPr lang="en-GB" smtClean="0"/>
              <a:t>12/12/2024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354250-14CF-4D17-BF7A-DCA5A0D1B887}"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570177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5CE7B8-D5C7-4430-A0D6-E2D68F802D83}" type="datetimeFigureOut">
              <a:rPr lang="en-GB" smtClean="0"/>
              <a:t>12/12/2024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354250-14CF-4D17-BF7A-DCA5A0D1B887}" type="slidenum">
              <a:rPr lang="en-GB" smtClean="0"/>
              <a:t>‹#›</a:t>
            </a:fld>
            <a:endParaRPr lang="en-GB"/>
          </a:p>
        </p:txBody>
      </p:sp>
    </p:spTree>
    <p:extLst>
      <p:ext uri="{BB962C8B-B14F-4D97-AF65-F5344CB8AC3E}">
        <p14:creationId xmlns:p14="http://schemas.microsoft.com/office/powerpoint/2010/main" val="4240297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5CE7B8-D5C7-4430-A0D6-E2D68F802D83}" type="datetimeFigureOut">
              <a:rPr lang="en-GB" smtClean="0"/>
              <a:t>12/12/2024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354250-14CF-4D17-BF7A-DCA5A0D1B887}" type="slidenum">
              <a:rPr lang="en-GB" smtClean="0"/>
              <a:t>‹#›</a:t>
            </a:fld>
            <a:endParaRPr lang="en-GB"/>
          </a:p>
        </p:txBody>
      </p:sp>
    </p:spTree>
    <p:extLst>
      <p:ext uri="{BB962C8B-B14F-4D97-AF65-F5344CB8AC3E}">
        <p14:creationId xmlns:p14="http://schemas.microsoft.com/office/powerpoint/2010/main" val="114126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5CE7B8-D5C7-4430-A0D6-E2D68F802D83}" type="datetimeFigureOut">
              <a:rPr lang="en-GB" smtClean="0"/>
              <a:t>12/12/2024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354250-14CF-4D17-BF7A-DCA5A0D1B887}" type="slidenum">
              <a:rPr lang="en-GB" smtClean="0"/>
              <a:t>‹#›</a:t>
            </a:fld>
            <a:endParaRPr lang="en-GB"/>
          </a:p>
        </p:txBody>
      </p:sp>
    </p:spTree>
    <p:extLst>
      <p:ext uri="{BB962C8B-B14F-4D97-AF65-F5344CB8AC3E}">
        <p14:creationId xmlns:p14="http://schemas.microsoft.com/office/powerpoint/2010/main" val="73768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5CE7B8-D5C7-4430-A0D6-E2D68F802D83}" type="datetimeFigureOut">
              <a:rPr lang="en-GB" smtClean="0"/>
              <a:t>12/12/2024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354250-14CF-4D17-BF7A-DCA5A0D1B887}" type="slidenum">
              <a:rPr lang="en-GB" smtClean="0"/>
              <a:t>‹#›</a:t>
            </a:fld>
            <a:endParaRPr lang="en-GB"/>
          </a:p>
        </p:txBody>
      </p:sp>
    </p:spTree>
    <p:extLst>
      <p:ext uri="{BB962C8B-B14F-4D97-AF65-F5344CB8AC3E}">
        <p14:creationId xmlns:p14="http://schemas.microsoft.com/office/powerpoint/2010/main" val="1023270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5CE7B8-D5C7-4430-A0D6-E2D68F802D83}" type="datetimeFigureOut">
              <a:rPr lang="en-GB" smtClean="0"/>
              <a:t>12/12/2024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354250-14CF-4D17-BF7A-DCA5A0D1B887}" type="slidenum">
              <a:rPr lang="en-GB" smtClean="0"/>
              <a:t>‹#›</a:t>
            </a:fld>
            <a:endParaRPr lang="en-GB"/>
          </a:p>
        </p:txBody>
      </p:sp>
    </p:spTree>
    <p:extLst>
      <p:ext uri="{BB962C8B-B14F-4D97-AF65-F5344CB8AC3E}">
        <p14:creationId xmlns:p14="http://schemas.microsoft.com/office/powerpoint/2010/main" val="2516973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5CE7B8-D5C7-4430-A0D6-E2D68F802D83}" type="datetimeFigureOut">
              <a:rPr lang="en-GB" smtClean="0"/>
              <a:t>12/12/2024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354250-14CF-4D17-BF7A-DCA5A0D1B887}" type="slidenum">
              <a:rPr lang="en-GB" smtClean="0"/>
              <a:t>‹#›</a:t>
            </a:fld>
            <a:endParaRPr lang="en-GB"/>
          </a:p>
        </p:txBody>
      </p:sp>
    </p:spTree>
    <p:extLst>
      <p:ext uri="{BB962C8B-B14F-4D97-AF65-F5344CB8AC3E}">
        <p14:creationId xmlns:p14="http://schemas.microsoft.com/office/powerpoint/2010/main" val="164639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5CE7B8-D5C7-4430-A0D6-E2D68F802D83}" type="datetimeFigureOut">
              <a:rPr lang="en-GB" smtClean="0"/>
              <a:t>12/12/2024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1354250-14CF-4D17-BF7A-DCA5A0D1B887}" type="slidenum">
              <a:rPr lang="en-GB" smtClean="0"/>
              <a:t>‹#›</a:t>
            </a:fld>
            <a:endParaRPr lang="en-GB"/>
          </a:p>
        </p:txBody>
      </p:sp>
    </p:spTree>
    <p:extLst>
      <p:ext uri="{BB962C8B-B14F-4D97-AF65-F5344CB8AC3E}">
        <p14:creationId xmlns:p14="http://schemas.microsoft.com/office/powerpoint/2010/main" val="1709270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25CE7B8-D5C7-4430-A0D6-E2D68F802D83}" type="datetimeFigureOut">
              <a:rPr lang="en-GB" smtClean="0"/>
              <a:t>12/12/2024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1354250-14CF-4D17-BF7A-DCA5A0D1B887}" type="slidenum">
              <a:rPr lang="en-GB" smtClean="0"/>
              <a:t>‹#›</a:t>
            </a:fld>
            <a:endParaRPr lang="en-GB"/>
          </a:p>
        </p:txBody>
      </p:sp>
    </p:spTree>
    <p:extLst>
      <p:ext uri="{BB962C8B-B14F-4D97-AF65-F5344CB8AC3E}">
        <p14:creationId xmlns:p14="http://schemas.microsoft.com/office/powerpoint/2010/main" val="3858109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5CE7B8-D5C7-4430-A0D6-E2D68F802D83}" type="datetimeFigureOut">
              <a:rPr lang="en-GB" smtClean="0"/>
              <a:t>12/12/2024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1354250-14CF-4D17-BF7A-DCA5A0D1B887}" type="slidenum">
              <a:rPr lang="en-GB" smtClean="0"/>
              <a:t>‹#›</a:t>
            </a:fld>
            <a:endParaRPr lang="en-GB"/>
          </a:p>
        </p:txBody>
      </p:sp>
    </p:spTree>
    <p:extLst>
      <p:ext uri="{BB962C8B-B14F-4D97-AF65-F5344CB8AC3E}">
        <p14:creationId xmlns:p14="http://schemas.microsoft.com/office/powerpoint/2010/main" val="2792984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5CE7B8-D5C7-4430-A0D6-E2D68F802D83}" type="datetimeFigureOut">
              <a:rPr lang="en-GB" smtClean="0"/>
              <a:t>12/12/2024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354250-14CF-4D17-BF7A-DCA5A0D1B887}" type="slidenum">
              <a:rPr lang="en-GB" smtClean="0"/>
              <a:t>‹#›</a:t>
            </a:fld>
            <a:endParaRPr lang="en-GB"/>
          </a:p>
        </p:txBody>
      </p:sp>
    </p:spTree>
    <p:extLst>
      <p:ext uri="{BB962C8B-B14F-4D97-AF65-F5344CB8AC3E}">
        <p14:creationId xmlns:p14="http://schemas.microsoft.com/office/powerpoint/2010/main" val="120704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5CE7B8-D5C7-4430-A0D6-E2D68F802D83}" type="datetimeFigureOut">
              <a:rPr lang="en-GB" smtClean="0"/>
              <a:t>12/12/2024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354250-14CF-4D17-BF7A-DCA5A0D1B887}" type="slidenum">
              <a:rPr lang="en-GB" smtClean="0"/>
              <a:t>‹#›</a:t>
            </a:fld>
            <a:endParaRPr lang="en-GB"/>
          </a:p>
        </p:txBody>
      </p:sp>
    </p:spTree>
    <p:extLst>
      <p:ext uri="{BB962C8B-B14F-4D97-AF65-F5344CB8AC3E}">
        <p14:creationId xmlns:p14="http://schemas.microsoft.com/office/powerpoint/2010/main" val="416944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25CE7B8-D5C7-4430-A0D6-E2D68F802D83}" type="datetimeFigureOut">
              <a:rPr lang="en-GB" smtClean="0"/>
              <a:t>12/12/2024</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1354250-14CF-4D17-BF7A-DCA5A0D1B887}" type="slidenum">
              <a:rPr lang="en-GB" smtClean="0"/>
              <a:t>‹#›</a:t>
            </a:fld>
            <a:endParaRPr lang="en-GB"/>
          </a:p>
        </p:txBody>
      </p:sp>
    </p:spTree>
    <p:extLst>
      <p:ext uri="{BB962C8B-B14F-4D97-AF65-F5344CB8AC3E}">
        <p14:creationId xmlns:p14="http://schemas.microsoft.com/office/powerpoint/2010/main" val="12638276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eDLi6ssBEek?feature=oembed" TargetMode="External"/><Relationship Id="rId5" Type="http://schemas.openxmlformats.org/officeDocument/2006/relationships/image" Target="../media/image9.jpeg"/><Relationship Id="rId4" Type="http://schemas.openxmlformats.org/officeDocument/2006/relationships/hyperlink" Target="https://www.youtube.com/watch?v=eDLi6ssBEek"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childrenssociety.org.uk/information/professionals/resources/child-exploitation-language-guid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nottinghamshirescp.trixonline.co.uk/resources/local-resources" TargetMode="External"/><Relationship Id="rId7" Type="http://schemas.openxmlformats.org/officeDocument/2006/relationships/image" Target="../media/image10.jpeg"/><Relationship Id="rId2" Type="http://schemas.openxmlformats.org/officeDocument/2006/relationships/hyperlink" Target="https://nottinghamshirescp.trixonline.co.uk/contents/contents" TargetMode="External"/><Relationship Id="rId1" Type="http://schemas.openxmlformats.org/officeDocument/2006/relationships/slideLayout" Target="../slideLayouts/slideLayout2.xml"/><Relationship Id="rId6" Type="http://schemas.openxmlformats.org/officeDocument/2006/relationships/hyperlink" Target="https://www.nspcc.org.uk/what-is-child-abuse/types-of-abuse/gangs-criminal-exploitation/" TargetMode="External"/><Relationship Id="rId5" Type="http://schemas.openxmlformats.org/officeDocument/2006/relationships/hyperlink" Target="https://www.nspcc.org.uk/what-is-child-abuse/types-of-abuse/child-sexual-exploitation/" TargetMode="External"/><Relationship Id="rId4" Type="http://schemas.openxmlformats.org/officeDocument/2006/relationships/hyperlink" Target="https://www.childrenssociety.org.uk/information/professionals/resources/child-exploitation-language-guid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childrenssociety.org.uk/information/professionals/resources/child-exploitation-language-guide"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player.vimeo.com/video/159372082?app_id=122963" TargetMode="External"/><Relationship Id="rId5" Type="http://schemas.openxmlformats.org/officeDocument/2006/relationships/image" Target="../media/image7.jpeg"/><Relationship Id="rId4" Type="http://schemas.openxmlformats.org/officeDocument/2006/relationships/hyperlink" Target="https://vimeo.com/159372082"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5022" y="2065867"/>
            <a:ext cx="6841067" cy="1072444"/>
          </a:xfrm>
        </p:spPr>
        <p:txBody>
          <a:bodyPr/>
          <a:lstStyle/>
          <a:p>
            <a:pPr algn="l"/>
            <a:r>
              <a:rPr lang="en-GB" sz="6000" dirty="0"/>
              <a:t>Child Exploitation</a:t>
            </a:r>
          </a:p>
        </p:txBody>
      </p:sp>
      <p:sp>
        <p:nvSpPr>
          <p:cNvPr id="3" name="Subtitle 2"/>
          <p:cNvSpPr>
            <a:spLocks noGrp="1"/>
          </p:cNvSpPr>
          <p:nvPr>
            <p:ph type="subTitle" idx="1"/>
          </p:nvPr>
        </p:nvSpPr>
        <p:spPr>
          <a:xfrm>
            <a:off x="1883833" y="3826932"/>
            <a:ext cx="4742745" cy="903112"/>
          </a:xfrm>
        </p:spPr>
        <p:txBody>
          <a:bodyPr>
            <a:normAutofit/>
          </a:bodyPr>
          <a:lstStyle/>
          <a:p>
            <a:pPr algn="l"/>
            <a:r>
              <a:rPr lang="en-GB" sz="2400" b="1" dirty="0">
                <a:solidFill>
                  <a:srgbClr val="652B91"/>
                </a:solidFill>
                <a:latin typeface="Calibri"/>
                <a:cs typeface="Calibri"/>
              </a:rPr>
              <a:t>The Power and Use of Language</a:t>
            </a:r>
          </a:p>
        </p:txBody>
      </p:sp>
      <p:sp>
        <p:nvSpPr>
          <p:cNvPr id="4" name="TextBox 3">
            <a:extLst>
              <a:ext uri="{FF2B5EF4-FFF2-40B4-BE49-F238E27FC236}">
                <a16:creationId xmlns:a16="http://schemas.microsoft.com/office/drawing/2014/main" id="{C533ED4E-F134-FD64-F53B-CCF2BB085806}"/>
              </a:ext>
            </a:extLst>
          </p:cNvPr>
          <p:cNvSpPr txBox="1"/>
          <p:nvPr/>
        </p:nvSpPr>
        <p:spPr>
          <a:xfrm>
            <a:off x="1095022" y="5706533"/>
            <a:ext cx="6558846" cy="738664"/>
          </a:xfrm>
          <a:prstGeom prst="rect">
            <a:avLst/>
          </a:prstGeom>
          <a:noFill/>
        </p:spPr>
        <p:txBody>
          <a:bodyPr wrap="square" rtlCol="0">
            <a:spAutoFit/>
          </a:bodyPr>
          <a:lstStyle/>
          <a:p>
            <a:r>
              <a:rPr lang="en-GB" sz="1400" i="1" dirty="0"/>
              <a:t>This presentation has been developed by the NSCP as a resource that partners can share across their organisations via training or during team meetings etc. December 2024.</a:t>
            </a:r>
          </a:p>
        </p:txBody>
      </p:sp>
      <p:pic>
        <p:nvPicPr>
          <p:cNvPr id="6" name="Picture 5" descr="A young person sitting on a step">
            <a:extLst>
              <a:ext uri="{FF2B5EF4-FFF2-40B4-BE49-F238E27FC236}">
                <a16:creationId xmlns:a16="http://schemas.microsoft.com/office/drawing/2014/main" id="{87856137-529A-A0D7-DE5D-B81F9CDAC6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32800" y="993422"/>
            <a:ext cx="3465689" cy="2562578"/>
          </a:xfrm>
          <a:prstGeom prst="rect">
            <a:avLst/>
          </a:prstGeom>
          <a:ln w="28575">
            <a:solidFill>
              <a:srgbClr val="0070C0"/>
            </a:solidFill>
          </a:ln>
        </p:spPr>
      </p:pic>
      <p:pic>
        <p:nvPicPr>
          <p:cNvPr id="8" name="Picture 7" descr="A person with her hand on her chin&#10;&#10;Description automatically generated">
            <a:extLst>
              <a:ext uri="{FF2B5EF4-FFF2-40B4-BE49-F238E27FC236}">
                <a16:creationId xmlns:a16="http://schemas.microsoft.com/office/drawing/2014/main" id="{052472A7-5C91-FFA7-4E66-AB95F72F26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32799" y="3826933"/>
            <a:ext cx="3465690" cy="2354792"/>
          </a:xfrm>
          <a:prstGeom prst="rect">
            <a:avLst/>
          </a:prstGeom>
          <a:ln w="28575">
            <a:solidFill>
              <a:srgbClr val="0070C0"/>
            </a:solidFill>
          </a:ln>
        </p:spPr>
      </p:pic>
    </p:spTree>
    <p:extLst>
      <p:ext uri="{BB962C8B-B14F-4D97-AF65-F5344CB8AC3E}">
        <p14:creationId xmlns:p14="http://schemas.microsoft.com/office/powerpoint/2010/main" val="697342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732D-6181-554E-117E-D650D9ABE8A5}"/>
              </a:ext>
            </a:extLst>
          </p:cNvPr>
          <p:cNvSpPr>
            <a:spLocks noGrp="1"/>
          </p:cNvSpPr>
          <p:nvPr>
            <p:ph type="title"/>
          </p:nvPr>
        </p:nvSpPr>
        <p:spPr>
          <a:xfrm>
            <a:off x="2777066" y="304800"/>
            <a:ext cx="6496935" cy="756356"/>
          </a:xfrm>
        </p:spPr>
        <p:txBody>
          <a:bodyPr/>
          <a:lstStyle/>
          <a:p>
            <a:r>
              <a:rPr lang="en-GB" dirty="0"/>
              <a:t>What can we do? </a:t>
            </a:r>
          </a:p>
        </p:txBody>
      </p:sp>
      <p:sp>
        <p:nvSpPr>
          <p:cNvPr id="3" name="Content Placeholder 2">
            <a:extLst>
              <a:ext uri="{FF2B5EF4-FFF2-40B4-BE49-F238E27FC236}">
                <a16:creationId xmlns:a16="http://schemas.microsoft.com/office/drawing/2014/main" id="{D5E0D6A0-1201-7089-3196-7C3B96E04E7B}"/>
              </a:ext>
            </a:extLst>
          </p:cNvPr>
          <p:cNvSpPr>
            <a:spLocks noGrp="1"/>
          </p:cNvSpPr>
          <p:nvPr>
            <p:ph idx="1"/>
          </p:nvPr>
        </p:nvSpPr>
        <p:spPr>
          <a:xfrm>
            <a:off x="677334" y="1174045"/>
            <a:ext cx="8596668" cy="5497688"/>
          </a:xfrm>
        </p:spPr>
        <p:txBody>
          <a:bodyPr>
            <a:normAutofit fontScale="92500" lnSpcReduction="20000"/>
          </a:bodyPr>
          <a:lstStyle/>
          <a:p>
            <a:pPr marL="0" indent="0">
              <a:buNone/>
            </a:pPr>
            <a:r>
              <a:rPr lang="en-GB" dirty="0"/>
              <a:t>Below are some key considerations when speaking with victims of exploitation and abuse: </a:t>
            </a:r>
          </a:p>
          <a:p>
            <a:pPr marL="0" indent="0">
              <a:buNone/>
            </a:pPr>
            <a:endParaRPr lang="en-GB" dirty="0"/>
          </a:p>
          <a:p>
            <a:pPr>
              <a:buFont typeface="Wingdings" panose="05000000000000000000" pitchFamily="2" charset="2"/>
              <a:buChar char="Ø"/>
            </a:pPr>
            <a:r>
              <a:rPr lang="en-GB" dirty="0"/>
              <a:t>Create an environment where the young person feels comfortable and safe.</a:t>
            </a:r>
          </a:p>
          <a:p>
            <a:pPr>
              <a:buFont typeface="Wingdings" panose="05000000000000000000" pitchFamily="2" charset="2"/>
              <a:buChar char="Ø"/>
            </a:pPr>
            <a:r>
              <a:rPr lang="en-GB" dirty="0"/>
              <a:t>Be aware of your body language, non-verbal cues, and tone of voice.</a:t>
            </a:r>
          </a:p>
          <a:p>
            <a:pPr>
              <a:buFont typeface="Wingdings" panose="05000000000000000000" pitchFamily="2" charset="2"/>
              <a:buChar char="Ø"/>
            </a:pPr>
            <a:r>
              <a:rPr lang="en-GB" dirty="0"/>
              <a:t>Provide opportunities for a child or person to make choices.</a:t>
            </a:r>
          </a:p>
          <a:p>
            <a:pPr>
              <a:buFont typeface="Wingdings" panose="05000000000000000000" pitchFamily="2" charset="2"/>
              <a:buChar char="Ø"/>
            </a:pPr>
            <a:r>
              <a:rPr lang="en-GB" dirty="0"/>
              <a:t>Provide opportunities for a child or person’s voice to be heard. </a:t>
            </a:r>
          </a:p>
          <a:p>
            <a:pPr>
              <a:buFont typeface="Wingdings" panose="05000000000000000000" pitchFamily="2" charset="2"/>
              <a:buChar char="Ø"/>
            </a:pPr>
            <a:r>
              <a:rPr lang="en-GB" dirty="0"/>
              <a:t>Ask open questions with sensitivity. </a:t>
            </a:r>
          </a:p>
          <a:p>
            <a:pPr>
              <a:buFont typeface="Wingdings" panose="05000000000000000000" pitchFamily="2" charset="2"/>
              <a:buChar char="Ø"/>
            </a:pPr>
            <a:r>
              <a:rPr lang="en-GB" dirty="0"/>
              <a:t>Where possible, avoid the child or person having to repeat their story multiple times. </a:t>
            </a:r>
          </a:p>
          <a:p>
            <a:pPr>
              <a:buFont typeface="Wingdings" panose="05000000000000000000" pitchFamily="2" charset="2"/>
              <a:buChar char="Ø"/>
            </a:pPr>
            <a:r>
              <a:rPr lang="en-GB" dirty="0"/>
              <a:t>Avoid judgemental and intimate questions. </a:t>
            </a:r>
          </a:p>
          <a:p>
            <a:pPr>
              <a:buFont typeface="Wingdings" panose="05000000000000000000" pitchFamily="2" charset="2"/>
              <a:buChar char="Ø"/>
            </a:pPr>
            <a:r>
              <a:rPr lang="en-GB" dirty="0"/>
              <a:t>Take an intersectional approach to the child or victim. For example, how might their gender, class, or culture impact their experiences? </a:t>
            </a:r>
          </a:p>
          <a:p>
            <a:pPr>
              <a:buFont typeface="Wingdings" panose="05000000000000000000" pitchFamily="2" charset="2"/>
              <a:buChar char="Ø"/>
            </a:pPr>
            <a:r>
              <a:rPr lang="en-GB" dirty="0"/>
              <a:t>Be sensitive to previous negative experiences the child or person may have had with professionals, or those who hold a position of authority. </a:t>
            </a:r>
          </a:p>
          <a:p>
            <a:pPr>
              <a:buFont typeface="Wingdings" panose="05000000000000000000" pitchFamily="2" charset="2"/>
              <a:buChar char="Ø"/>
            </a:pPr>
            <a:r>
              <a:rPr lang="en-GB" dirty="0"/>
              <a:t>Move at the child or person’s pace so that they can process what is being said and have time to form their responses.</a:t>
            </a:r>
          </a:p>
          <a:p>
            <a:pPr>
              <a:buFont typeface="Wingdings" panose="05000000000000000000" pitchFamily="2" charset="2"/>
              <a:buChar char="Ø"/>
            </a:pPr>
            <a:r>
              <a:rPr lang="en-GB" dirty="0"/>
              <a:t>Communicate the next steps and keep them updated.</a:t>
            </a:r>
          </a:p>
        </p:txBody>
      </p:sp>
    </p:spTree>
    <p:extLst>
      <p:ext uri="{BB962C8B-B14F-4D97-AF65-F5344CB8AC3E}">
        <p14:creationId xmlns:p14="http://schemas.microsoft.com/office/powerpoint/2010/main" val="1423836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txBox="1">
            <a:spLocks noChangeArrowheads="1"/>
          </p:cNvSpPr>
          <p:nvPr/>
        </p:nvSpPr>
        <p:spPr bwMode="auto">
          <a:xfrm>
            <a:off x="-258080" y="274638"/>
            <a:ext cx="1041121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GB" altLang="en-US" sz="4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31075" name="TextBox 3"/>
          <p:cNvSpPr txBox="1">
            <a:spLocks noChangeArrowheads="1"/>
          </p:cNvSpPr>
          <p:nvPr/>
        </p:nvSpPr>
        <p:spPr bwMode="auto">
          <a:xfrm>
            <a:off x="1283516" y="5000626"/>
            <a:ext cx="6241409"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altLang="en-US" sz="4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BREAK</a:t>
            </a:r>
            <a:endParaRPr kumimoji="0" lang="en-US" altLang="en-US" sz="4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13107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4085" y="1155699"/>
            <a:ext cx="4504887"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905121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3C708-13A9-645D-73F3-79445C48A33D}"/>
              </a:ext>
            </a:extLst>
          </p:cNvPr>
          <p:cNvSpPr>
            <a:spLocks noGrp="1"/>
          </p:cNvSpPr>
          <p:nvPr>
            <p:ph type="title"/>
          </p:nvPr>
        </p:nvSpPr>
        <p:spPr>
          <a:xfrm>
            <a:off x="326878" y="203119"/>
            <a:ext cx="8596668" cy="799939"/>
          </a:xfrm>
        </p:spPr>
        <p:txBody>
          <a:bodyPr/>
          <a:lstStyle/>
          <a:p>
            <a:r>
              <a:rPr lang="en-GB" dirty="0"/>
              <a:t>Why Language Matters video</a:t>
            </a:r>
          </a:p>
        </p:txBody>
      </p:sp>
      <p:sp>
        <p:nvSpPr>
          <p:cNvPr id="3" name="Content Placeholder 2">
            <a:extLst>
              <a:ext uri="{FF2B5EF4-FFF2-40B4-BE49-F238E27FC236}">
                <a16:creationId xmlns:a16="http://schemas.microsoft.com/office/drawing/2014/main" id="{4AD0C7C2-47BE-86F5-8E5E-CD4C16E81CE9}"/>
              </a:ext>
            </a:extLst>
          </p:cNvPr>
          <p:cNvSpPr>
            <a:spLocks noGrp="1"/>
          </p:cNvSpPr>
          <p:nvPr>
            <p:ph idx="1"/>
          </p:nvPr>
        </p:nvSpPr>
        <p:spPr>
          <a:xfrm>
            <a:off x="677334" y="1591734"/>
            <a:ext cx="8596668" cy="4357296"/>
          </a:xfrm>
        </p:spPr>
        <p:txBody>
          <a:bodyPr/>
          <a:lstStyle/>
          <a:p>
            <a:endParaRPr lang="en-GB" dirty="0"/>
          </a:p>
          <a:p>
            <a:endParaRPr lang="en-GB" dirty="0"/>
          </a:p>
        </p:txBody>
      </p:sp>
      <p:sp>
        <p:nvSpPr>
          <p:cNvPr id="4" name="TextBox 3">
            <a:extLst>
              <a:ext uri="{FF2B5EF4-FFF2-40B4-BE49-F238E27FC236}">
                <a16:creationId xmlns:a16="http://schemas.microsoft.com/office/drawing/2014/main" id="{B82E2CD5-E328-91A4-9886-5191D9AE2770}"/>
              </a:ext>
            </a:extLst>
          </p:cNvPr>
          <p:cNvSpPr txBox="1"/>
          <p:nvPr/>
        </p:nvSpPr>
        <p:spPr>
          <a:xfrm>
            <a:off x="1027289" y="6086885"/>
            <a:ext cx="8387644" cy="646331"/>
          </a:xfrm>
          <a:prstGeom prst="rect">
            <a:avLst/>
          </a:prstGeom>
          <a:noFill/>
        </p:spPr>
        <p:txBody>
          <a:bodyPr wrap="square" rtlCol="0">
            <a:spAutoFit/>
          </a:bodyPr>
          <a:lstStyle/>
          <a:p>
            <a:r>
              <a:rPr lang="en-GB">
                <a:hlinkClick r:id="rId4"/>
              </a:rPr>
              <a:t>Why language matters: using clear language when talking about child criminal exploitation - YouTube</a:t>
            </a:r>
            <a:endParaRPr lang="en-GB" dirty="0"/>
          </a:p>
        </p:txBody>
      </p:sp>
      <p:pic>
        <p:nvPicPr>
          <p:cNvPr id="5" name="Online Media 4" title="Why language matters: using clear language when talking about child criminal exploitation">
            <a:hlinkClick r:id="" action="ppaction://media"/>
            <a:extLst>
              <a:ext uri="{FF2B5EF4-FFF2-40B4-BE49-F238E27FC236}">
                <a16:creationId xmlns:a16="http://schemas.microsoft.com/office/drawing/2014/main" id="{B98BC03A-E15D-3D96-7DB9-3852FCEC403B}"/>
              </a:ext>
            </a:extLst>
          </p:cNvPr>
          <p:cNvPicPr>
            <a:picLocks noRot="1" noChangeAspect="1"/>
          </p:cNvPicPr>
          <p:nvPr>
            <a:videoFile r:link="rId1"/>
          </p:nvPr>
        </p:nvPicPr>
        <p:blipFill>
          <a:blip r:embed="rId5"/>
          <a:stretch>
            <a:fillRect/>
          </a:stretch>
        </p:blipFill>
        <p:spPr>
          <a:xfrm>
            <a:off x="327267" y="930406"/>
            <a:ext cx="9228459" cy="4560426"/>
          </a:xfrm>
          <a:prstGeom prst="rect">
            <a:avLst/>
          </a:prstGeom>
        </p:spPr>
      </p:pic>
    </p:spTree>
    <p:extLst>
      <p:ext uri="{BB962C8B-B14F-4D97-AF65-F5344CB8AC3E}">
        <p14:creationId xmlns:p14="http://schemas.microsoft.com/office/powerpoint/2010/main" val="2243520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265C3-E1B3-A245-BD1C-8093EDBC2119}"/>
              </a:ext>
            </a:extLst>
          </p:cNvPr>
          <p:cNvSpPr>
            <a:spLocks noGrp="1"/>
          </p:cNvSpPr>
          <p:nvPr>
            <p:ph type="title"/>
          </p:nvPr>
        </p:nvSpPr>
        <p:spPr>
          <a:xfrm>
            <a:off x="2065866" y="609600"/>
            <a:ext cx="7208135" cy="1320800"/>
          </a:xfrm>
        </p:spPr>
        <p:txBody>
          <a:bodyPr/>
          <a:lstStyle/>
          <a:p>
            <a:r>
              <a:rPr lang="en-GB" dirty="0"/>
              <a:t>Appropriate Language </a:t>
            </a:r>
          </a:p>
        </p:txBody>
      </p:sp>
      <p:sp>
        <p:nvSpPr>
          <p:cNvPr id="3" name="Content Placeholder 2">
            <a:extLst>
              <a:ext uri="{FF2B5EF4-FFF2-40B4-BE49-F238E27FC236}">
                <a16:creationId xmlns:a16="http://schemas.microsoft.com/office/drawing/2014/main" id="{AC7BE486-116E-116C-D19C-401C21F0102F}"/>
              </a:ext>
            </a:extLst>
          </p:cNvPr>
          <p:cNvSpPr>
            <a:spLocks noGrp="1"/>
          </p:cNvSpPr>
          <p:nvPr>
            <p:ph idx="1"/>
          </p:nvPr>
        </p:nvSpPr>
        <p:spPr>
          <a:xfrm>
            <a:off x="677334" y="2381955"/>
            <a:ext cx="8596668" cy="3659407"/>
          </a:xfrm>
        </p:spPr>
        <p:txBody>
          <a:bodyPr/>
          <a:lstStyle/>
          <a:p>
            <a:pPr marL="0" indent="0">
              <a:buNone/>
            </a:pPr>
            <a:r>
              <a:rPr lang="en-GB" dirty="0"/>
              <a:t>We are now going to look at some examples:</a:t>
            </a:r>
          </a:p>
          <a:p>
            <a:pPr marL="0" indent="0">
              <a:buNone/>
            </a:pPr>
            <a:endParaRPr lang="en-GB" dirty="0"/>
          </a:p>
          <a:p>
            <a:pPr>
              <a:buFont typeface="Wingdings" panose="05000000000000000000" pitchFamily="2" charset="2"/>
              <a:buChar char="Ø"/>
            </a:pPr>
            <a:r>
              <a:rPr lang="en-GB" dirty="0"/>
              <a:t>Inappropriate terms</a:t>
            </a:r>
          </a:p>
          <a:p>
            <a:pPr>
              <a:buFont typeface="Wingdings" panose="05000000000000000000" pitchFamily="2" charset="2"/>
              <a:buChar char="Ø"/>
            </a:pPr>
            <a:r>
              <a:rPr lang="en-GB" dirty="0"/>
              <a:t>The impact these can have on the young person</a:t>
            </a:r>
          </a:p>
          <a:p>
            <a:pPr>
              <a:buFont typeface="Wingdings" panose="05000000000000000000" pitchFamily="2" charset="2"/>
              <a:buChar char="Ø"/>
            </a:pPr>
            <a:r>
              <a:rPr lang="en-GB" dirty="0"/>
              <a:t>A suggested alternative term to use</a:t>
            </a:r>
          </a:p>
        </p:txBody>
      </p:sp>
      <p:pic>
        <p:nvPicPr>
          <p:cNvPr id="4" name="Picture 3">
            <a:extLst>
              <a:ext uri="{FF2B5EF4-FFF2-40B4-BE49-F238E27FC236}">
                <a16:creationId xmlns:a16="http://schemas.microsoft.com/office/drawing/2014/main" id="{69A8089C-0C97-64D7-5884-31FB19C741EF}"/>
              </a:ext>
            </a:extLst>
          </p:cNvPr>
          <p:cNvPicPr>
            <a:picLocks noChangeAspect="1"/>
          </p:cNvPicPr>
          <p:nvPr/>
        </p:nvPicPr>
        <p:blipFill>
          <a:blip r:embed="rId3"/>
          <a:stretch>
            <a:fillRect/>
          </a:stretch>
        </p:blipFill>
        <p:spPr>
          <a:xfrm rot="392594">
            <a:off x="8390161" y="904745"/>
            <a:ext cx="2590001" cy="4392770"/>
          </a:xfrm>
          <a:prstGeom prst="rect">
            <a:avLst/>
          </a:prstGeom>
        </p:spPr>
      </p:pic>
      <p:sp>
        <p:nvSpPr>
          <p:cNvPr id="7" name="TextBox 6">
            <a:extLst>
              <a:ext uri="{FF2B5EF4-FFF2-40B4-BE49-F238E27FC236}">
                <a16:creationId xmlns:a16="http://schemas.microsoft.com/office/drawing/2014/main" id="{D5159D83-3DD8-126B-FC16-C2069AF2EC08}"/>
              </a:ext>
            </a:extLst>
          </p:cNvPr>
          <p:cNvSpPr txBox="1"/>
          <p:nvPr/>
        </p:nvSpPr>
        <p:spPr>
          <a:xfrm>
            <a:off x="969988" y="5147733"/>
            <a:ext cx="6853211" cy="369332"/>
          </a:xfrm>
          <a:prstGeom prst="rect">
            <a:avLst/>
          </a:prstGeom>
          <a:noFill/>
        </p:spPr>
        <p:txBody>
          <a:bodyPr wrap="square" rtlCol="0">
            <a:spAutoFit/>
          </a:bodyPr>
          <a:lstStyle/>
          <a:p>
            <a:r>
              <a:rPr lang="en-GB">
                <a:hlinkClick r:id="rId4"/>
              </a:rPr>
              <a:t>Child Exploitation Language Guide | The Children's Society</a:t>
            </a:r>
            <a:endParaRPr lang="en-GB" dirty="0"/>
          </a:p>
        </p:txBody>
      </p:sp>
    </p:spTree>
    <p:extLst>
      <p:ext uri="{BB962C8B-B14F-4D97-AF65-F5344CB8AC3E}">
        <p14:creationId xmlns:p14="http://schemas.microsoft.com/office/powerpoint/2010/main" val="2212955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67DDD-955D-B7B7-0CE0-F006B354D330}"/>
              </a:ext>
            </a:extLst>
          </p:cNvPr>
          <p:cNvSpPr>
            <a:spLocks noGrp="1"/>
          </p:cNvSpPr>
          <p:nvPr>
            <p:ph type="title"/>
          </p:nvPr>
        </p:nvSpPr>
        <p:spPr>
          <a:xfrm>
            <a:off x="259644" y="214489"/>
            <a:ext cx="9014358" cy="745067"/>
          </a:xfrm>
        </p:spPr>
        <p:txBody>
          <a:bodyPr>
            <a:normAutofit fontScale="90000"/>
          </a:bodyPr>
          <a:lstStyle/>
          <a:p>
            <a:r>
              <a:rPr lang="en-GB" sz="2800" dirty="0"/>
              <a:t>“Boyfriend, girlfriend, partner or in a relationship with”</a:t>
            </a:r>
          </a:p>
        </p:txBody>
      </p:sp>
      <p:sp>
        <p:nvSpPr>
          <p:cNvPr id="3" name="Content Placeholder 2">
            <a:extLst>
              <a:ext uri="{FF2B5EF4-FFF2-40B4-BE49-F238E27FC236}">
                <a16:creationId xmlns:a16="http://schemas.microsoft.com/office/drawing/2014/main" id="{971CC365-5828-9785-8904-4E778665028D}"/>
              </a:ext>
            </a:extLst>
          </p:cNvPr>
          <p:cNvSpPr>
            <a:spLocks noGrp="1"/>
          </p:cNvSpPr>
          <p:nvPr>
            <p:ph idx="1"/>
          </p:nvPr>
        </p:nvSpPr>
        <p:spPr>
          <a:xfrm>
            <a:off x="400755" y="846668"/>
            <a:ext cx="8732135" cy="6175022"/>
          </a:xfrm>
        </p:spPr>
        <p:txBody>
          <a:bodyPr>
            <a:normAutofit lnSpcReduction="10000"/>
          </a:bodyPr>
          <a:lstStyle/>
          <a:p>
            <a:pPr marL="0" indent="0">
              <a:buNone/>
            </a:pPr>
            <a:r>
              <a:rPr lang="en-GB" dirty="0"/>
              <a:t>Impact:</a:t>
            </a:r>
          </a:p>
          <a:p>
            <a:pPr>
              <a:buFont typeface="Wingdings" panose="05000000000000000000" pitchFamily="2" charset="2"/>
              <a:buChar char="Ø"/>
            </a:pPr>
            <a:r>
              <a:rPr lang="en-GB" dirty="0"/>
              <a:t>This implies that the child or person is in a consensual relationship and does not reflect the abusive or exploitative context including an imbalance of power or coercion and control.</a:t>
            </a:r>
          </a:p>
          <a:p>
            <a:pPr>
              <a:buFont typeface="Wingdings" panose="05000000000000000000" pitchFamily="2" charset="2"/>
              <a:buChar char="Ø"/>
            </a:pPr>
            <a:r>
              <a:rPr lang="en-GB" dirty="0"/>
              <a:t>Referring to their abuse as a legitimate relationship could reaffirm the lies and manipulation used by abusers.</a:t>
            </a:r>
          </a:p>
          <a:p>
            <a:pPr>
              <a:buFont typeface="Wingdings" panose="05000000000000000000" pitchFamily="2" charset="2"/>
              <a:buChar char="Ø"/>
            </a:pPr>
            <a:r>
              <a:rPr lang="en-GB" dirty="0"/>
              <a:t>It can also negatively impact victims receiving justice and abusers being sentenced appropriately, as seen in cases where child and adult victims have been challenged in court with recordings of where a practitioner has referred to the abuser as their boyfriend, girlfriend, or partner.</a:t>
            </a:r>
          </a:p>
          <a:p>
            <a:pPr marL="0" indent="0">
              <a:buNone/>
            </a:pPr>
            <a:r>
              <a:rPr lang="en-GB" dirty="0"/>
              <a:t>Alternative:</a:t>
            </a:r>
          </a:p>
          <a:p>
            <a:pPr>
              <a:buFont typeface="Wingdings" panose="05000000000000000000" pitchFamily="2" charset="2"/>
              <a:buChar char="Ø"/>
            </a:pPr>
            <a:r>
              <a:rPr lang="en-GB" dirty="0"/>
              <a:t>The child or person says that they are in a relationship with a person. However, there are concerns about consent due to that person’s age, the imbalance of power, and/or indicators of exploitation and abuse. </a:t>
            </a:r>
          </a:p>
          <a:p>
            <a:pPr>
              <a:buFont typeface="Wingdings" panose="05000000000000000000" pitchFamily="2" charset="2"/>
              <a:buChar char="Ø"/>
            </a:pPr>
            <a:r>
              <a:rPr lang="en-GB" dirty="0"/>
              <a:t>The child or person has been/is being groomed, exploited, and/or controlled. </a:t>
            </a:r>
          </a:p>
          <a:p>
            <a:pPr>
              <a:buFont typeface="Wingdings" panose="05000000000000000000" pitchFamily="2" charset="2"/>
              <a:buChar char="Ø"/>
            </a:pPr>
            <a:r>
              <a:rPr lang="en-GB" dirty="0"/>
              <a:t>This person is not providing a healthy or safe relationship for the child or person. </a:t>
            </a:r>
          </a:p>
          <a:p>
            <a:pPr>
              <a:buFont typeface="Wingdings" panose="05000000000000000000" pitchFamily="2" charset="2"/>
              <a:buChar char="Ø"/>
            </a:pPr>
            <a:r>
              <a:rPr lang="en-GB" dirty="0"/>
              <a:t>The child or person is using language that implies they may be the victim of grooming or coercion.</a:t>
            </a:r>
          </a:p>
        </p:txBody>
      </p:sp>
    </p:spTree>
    <p:extLst>
      <p:ext uri="{BB962C8B-B14F-4D97-AF65-F5344CB8AC3E}">
        <p14:creationId xmlns:p14="http://schemas.microsoft.com/office/powerpoint/2010/main" val="217216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75EA4-065C-ABB6-24C3-2937AEF9F93B}"/>
              </a:ext>
            </a:extLst>
          </p:cNvPr>
          <p:cNvSpPr>
            <a:spLocks noGrp="1"/>
          </p:cNvSpPr>
          <p:nvPr>
            <p:ph type="title"/>
          </p:nvPr>
        </p:nvSpPr>
        <p:spPr>
          <a:xfrm>
            <a:off x="677334" y="428978"/>
            <a:ext cx="8596668" cy="846666"/>
          </a:xfrm>
        </p:spPr>
        <p:txBody>
          <a:bodyPr>
            <a:normAutofit/>
          </a:bodyPr>
          <a:lstStyle/>
          <a:p>
            <a:r>
              <a:rPr lang="en-GB" sz="2500" dirty="0"/>
              <a:t>“Broken, damaged, troubled”</a:t>
            </a:r>
          </a:p>
        </p:txBody>
      </p:sp>
      <p:sp>
        <p:nvSpPr>
          <p:cNvPr id="3" name="Content Placeholder 2">
            <a:extLst>
              <a:ext uri="{FF2B5EF4-FFF2-40B4-BE49-F238E27FC236}">
                <a16:creationId xmlns:a16="http://schemas.microsoft.com/office/drawing/2014/main" id="{925B4C5F-68E4-B5EA-D71B-3B0A480F0ABE}"/>
              </a:ext>
            </a:extLst>
          </p:cNvPr>
          <p:cNvSpPr>
            <a:spLocks noGrp="1"/>
          </p:cNvSpPr>
          <p:nvPr>
            <p:ph idx="1"/>
          </p:nvPr>
        </p:nvSpPr>
        <p:spPr>
          <a:xfrm>
            <a:off x="677334" y="1027289"/>
            <a:ext cx="8596668" cy="5181600"/>
          </a:xfrm>
        </p:spPr>
        <p:txBody>
          <a:bodyPr>
            <a:normAutofit lnSpcReduction="10000"/>
          </a:bodyPr>
          <a:lstStyle/>
          <a:p>
            <a:pPr marL="0" indent="0">
              <a:buNone/>
            </a:pPr>
            <a:r>
              <a:rPr lang="en-GB" dirty="0"/>
              <a:t>Impact:</a:t>
            </a:r>
          </a:p>
          <a:p>
            <a:pPr>
              <a:buFont typeface="Wingdings" panose="05000000000000000000" pitchFamily="2" charset="2"/>
              <a:buChar char="Ø"/>
            </a:pPr>
            <a:r>
              <a:rPr lang="en-GB" dirty="0"/>
              <a:t>These terms can be dehumanising for children and people who have experienced or are experiencing exploitation and abuse, and they deny hope for healing and recovery. </a:t>
            </a:r>
          </a:p>
          <a:p>
            <a:pPr>
              <a:buFont typeface="Wingdings" panose="05000000000000000000" pitchFamily="2" charset="2"/>
              <a:buChar char="Ø"/>
            </a:pPr>
            <a:r>
              <a:rPr lang="en-GB" dirty="0"/>
              <a:t>These terms minimise the impact of abuse and fail to acknowledge the abuser(s) as responsible for deliberately causing harm. </a:t>
            </a:r>
          </a:p>
          <a:p>
            <a:pPr>
              <a:buFont typeface="Wingdings" panose="05000000000000000000" pitchFamily="2" charset="2"/>
              <a:buChar char="Ø"/>
            </a:pPr>
            <a:r>
              <a:rPr lang="en-GB" dirty="0"/>
              <a:t>These terms also fail to acknowledge any strengths or positives that exists in the child or person’s life which can impact the way other professionals respond to them. </a:t>
            </a:r>
          </a:p>
          <a:p>
            <a:pPr>
              <a:buFont typeface="Wingdings" panose="05000000000000000000" pitchFamily="2" charset="2"/>
              <a:buChar char="Ø"/>
            </a:pPr>
            <a:r>
              <a:rPr lang="en-GB" dirty="0"/>
              <a:t>It’s important to recognise that we only know part of what a victim is coping with, and that they may require support alongside or prior to engaging with justice.</a:t>
            </a:r>
          </a:p>
          <a:p>
            <a:pPr marL="0" indent="0">
              <a:buNone/>
            </a:pPr>
            <a:r>
              <a:rPr lang="en-GB" dirty="0"/>
              <a:t>Alternative:</a:t>
            </a:r>
          </a:p>
          <a:p>
            <a:pPr>
              <a:buFont typeface="Wingdings" panose="05000000000000000000" pitchFamily="2" charset="2"/>
              <a:buChar char="Ø"/>
            </a:pPr>
            <a:r>
              <a:rPr lang="en-GB" dirty="0"/>
              <a:t>This child or person has or may have experienced or is living with trauma.</a:t>
            </a:r>
          </a:p>
          <a:p>
            <a:pPr>
              <a:buFont typeface="Wingdings" panose="05000000000000000000" pitchFamily="2" charset="2"/>
              <a:buChar char="Ø"/>
            </a:pPr>
            <a:r>
              <a:rPr lang="en-GB" dirty="0"/>
              <a:t>This child or person has experienced exploitation and/or abuse and may need support. </a:t>
            </a:r>
          </a:p>
          <a:p>
            <a:endParaRPr lang="en-GB" dirty="0"/>
          </a:p>
        </p:txBody>
      </p:sp>
    </p:spTree>
    <p:extLst>
      <p:ext uri="{BB962C8B-B14F-4D97-AF65-F5344CB8AC3E}">
        <p14:creationId xmlns:p14="http://schemas.microsoft.com/office/powerpoint/2010/main" val="259171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FB04E-9318-B0FF-C1AA-358144E0112A}"/>
              </a:ext>
            </a:extLst>
          </p:cNvPr>
          <p:cNvSpPr>
            <a:spLocks noGrp="1"/>
          </p:cNvSpPr>
          <p:nvPr>
            <p:ph type="title"/>
          </p:nvPr>
        </p:nvSpPr>
        <p:spPr>
          <a:xfrm>
            <a:off x="677334" y="349956"/>
            <a:ext cx="8596668" cy="846666"/>
          </a:xfrm>
        </p:spPr>
        <p:txBody>
          <a:bodyPr>
            <a:normAutofit/>
          </a:bodyPr>
          <a:lstStyle/>
          <a:p>
            <a:r>
              <a:rPr lang="en-GB" sz="2500" dirty="0"/>
              <a:t>“Putting themselves at risk”</a:t>
            </a:r>
          </a:p>
        </p:txBody>
      </p:sp>
      <p:sp>
        <p:nvSpPr>
          <p:cNvPr id="3" name="Content Placeholder 2">
            <a:extLst>
              <a:ext uri="{FF2B5EF4-FFF2-40B4-BE49-F238E27FC236}">
                <a16:creationId xmlns:a16="http://schemas.microsoft.com/office/drawing/2014/main" id="{78F7C35B-816E-F99B-859C-7A6B8BC17CAC}"/>
              </a:ext>
            </a:extLst>
          </p:cNvPr>
          <p:cNvSpPr>
            <a:spLocks noGrp="1"/>
          </p:cNvSpPr>
          <p:nvPr>
            <p:ph idx="1"/>
          </p:nvPr>
        </p:nvSpPr>
        <p:spPr>
          <a:xfrm>
            <a:off x="677334" y="903111"/>
            <a:ext cx="8596668" cy="5954889"/>
          </a:xfrm>
        </p:spPr>
        <p:txBody>
          <a:bodyPr>
            <a:normAutofit fontScale="92500" lnSpcReduction="20000"/>
          </a:bodyPr>
          <a:lstStyle/>
          <a:p>
            <a:pPr marL="0" indent="0">
              <a:buNone/>
            </a:pPr>
            <a:r>
              <a:rPr lang="en-GB" dirty="0"/>
              <a:t>Impact:</a:t>
            </a:r>
          </a:p>
          <a:p>
            <a:pPr>
              <a:buFont typeface="Wingdings" panose="05000000000000000000" pitchFamily="2" charset="2"/>
              <a:buChar char="Ø"/>
            </a:pPr>
            <a:r>
              <a:rPr lang="en-GB" dirty="0"/>
              <a:t>This implies that the child or person is responsible for the risks presented by the abuser and that they can make free and informed choices without recognition of their age, circumstances, and lived experience or the realities of grooming, coercion, and control. </a:t>
            </a:r>
          </a:p>
          <a:p>
            <a:pPr>
              <a:buFont typeface="Wingdings" panose="05000000000000000000" pitchFamily="2" charset="2"/>
              <a:buChar char="Ø"/>
            </a:pPr>
            <a:r>
              <a:rPr lang="en-GB" dirty="0"/>
              <a:t>This implies they have chosen to be at risk and discounts the lack of accessible safe options or the power to say no. </a:t>
            </a:r>
          </a:p>
          <a:p>
            <a:pPr marL="0" indent="0">
              <a:buNone/>
            </a:pPr>
            <a:r>
              <a:rPr lang="en-GB" dirty="0"/>
              <a:t>Alternative:</a:t>
            </a:r>
          </a:p>
          <a:p>
            <a:pPr>
              <a:buFont typeface="Wingdings" panose="05000000000000000000" pitchFamily="2" charset="2"/>
              <a:buChar char="Ø"/>
            </a:pPr>
            <a:r>
              <a:rPr lang="en-GB" dirty="0"/>
              <a:t>The child or person may have been groomed or exploited. </a:t>
            </a:r>
          </a:p>
          <a:p>
            <a:pPr>
              <a:buFont typeface="Wingdings" panose="05000000000000000000" pitchFamily="2" charset="2"/>
              <a:buChar char="Ø"/>
            </a:pPr>
            <a:r>
              <a:rPr lang="en-GB" dirty="0"/>
              <a:t>There are a lack of protective factors surrounding the child or person. </a:t>
            </a:r>
          </a:p>
          <a:p>
            <a:pPr>
              <a:buFont typeface="Wingdings" panose="05000000000000000000" pitchFamily="2" charset="2"/>
              <a:buChar char="Ø"/>
            </a:pPr>
            <a:r>
              <a:rPr lang="en-GB" dirty="0"/>
              <a:t>The situation could reduce the child’s or person’s safety. </a:t>
            </a:r>
          </a:p>
          <a:p>
            <a:pPr>
              <a:buFont typeface="Wingdings" panose="05000000000000000000" pitchFamily="2" charset="2"/>
              <a:buChar char="Ø"/>
            </a:pPr>
            <a:r>
              <a:rPr lang="en-GB" dirty="0"/>
              <a:t>The location is dangerous to children. </a:t>
            </a:r>
          </a:p>
          <a:p>
            <a:pPr>
              <a:buFont typeface="Wingdings" panose="05000000000000000000" pitchFamily="2" charset="2"/>
              <a:buChar char="Ø"/>
            </a:pPr>
            <a:r>
              <a:rPr lang="en-GB" dirty="0"/>
              <a:t>There are concerns that the child or person may be being exploited.</a:t>
            </a:r>
          </a:p>
          <a:p>
            <a:pPr>
              <a:buFont typeface="Wingdings" panose="05000000000000000000" pitchFamily="2" charset="2"/>
              <a:buChar char="Ø"/>
            </a:pPr>
            <a:r>
              <a:rPr lang="en-GB" dirty="0"/>
              <a:t>It is unclear whether the child or person is under duress to go missing.</a:t>
            </a:r>
          </a:p>
          <a:p>
            <a:pPr>
              <a:buFont typeface="Wingdings" panose="05000000000000000000" pitchFamily="2" charset="2"/>
              <a:buChar char="Ø"/>
            </a:pPr>
            <a:r>
              <a:rPr lang="en-GB" dirty="0"/>
              <a:t>It is unclear why the child or person is getting into [x] vehicle or visiting [x] location. </a:t>
            </a:r>
          </a:p>
          <a:p>
            <a:pPr>
              <a:buFont typeface="Wingdings" panose="05000000000000000000" pitchFamily="2" charset="2"/>
              <a:buChar char="Ø"/>
            </a:pPr>
            <a:r>
              <a:rPr lang="en-GB" dirty="0"/>
              <a:t>There are concerns that there is a power imbalance forcing the child or person to act in this way. </a:t>
            </a:r>
          </a:p>
          <a:p>
            <a:pPr>
              <a:buFont typeface="Wingdings" panose="05000000000000000000" pitchFamily="2" charset="2"/>
              <a:buChar char="Ø"/>
            </a:pPr>
            <a:r>
              <a:rPr lang="en-GB" dirty="0"/>
              <a:t>There are concerns regarding other influences on the child or person.</a:t>
            </a:r>
          </a:p>
        </p:txBody>
      </p:sp>
    </p:spTree>
    <p:extLst>
      <p:ext uri="{BB962C8B-B14F-4D97-AF65-F5344CB8AC3E}">
        <p14:creationId xmlns:p14="http://schemas.microsoft.com/office/powerpoint/2010/main" val="3668007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additive="base">
                                        <p:cTn id="53" dur="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3">
                                            <p:txEl>
                                              <p:pRg st="10" end="10"/>
                                            </p:txEl>
                                          </p:spTgt>
                                        </p:tgtEl>
                                        <p:attrNameLst>
                                          <p:attrName>ppt_y</p:attrName>
                                        </p:attrNameLst>
                                      </p:cBhvr>
                                      <p:tavLst>
                                        <p:tav tm="0">
                                          <p:val>
                                            <p:strVal val="#ppt_y"/>
                                          </p:val>
                                        </p:tav>
                                        <p:tav tm="100000">
                                          <p:val>
                                            <p:strVal val="#ppt_y"/>
                                          </p:val>
                                        </p:tav>
                                      </p:tavLst>
                                    </p:anim>
                                  </p:childTnLst>
                                </p:cTn>
                              </p:par>
                              <p:par>
                                <p:cTn id="55" presetID="2" presetClass="entr" presetSubtype="8" fill="hold" nodeType="with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 calcmode="lin" valueType="num">
                                      <p:cBhvr additive="base">
                                        <p:cTn id="57" dur="50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3">
                                            <p:txEl>
                                              <p:pRg st="11" end="11"/>
                                            </p:txEl>
                                          </p:spTgt>
                                        </p:tgtEl>
                                        <p:attrNameLst>
                                          <p:attrName>ppt_y</p:attrName>
                                        </p:attrNameLst>
                                      </p:cBhvr>
                                      <p:tavLst>
                                        <p:tav tm="0">
                                          <p:val>
                                            <p:strVal val="#ppt_y"/>
                                          </p:val>
                                        </p:tav>
                                        <p:tav tm="100000">
                                          <p:val>
                                            <p:strVal val="#ppt_y"/>
                                          </p:val>
                                        </p:tav>
                                      </p:tavLst>
                                    </p:anim>
                                  </p:childTnLst>
                                </p:cTn>
                              </p:par>
                              <p:par>
                                <p:cTn id="59" presetID="2" presetClass="entr" presetSubtype="8" fill="hold" nodeType="with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 calcmode="lin" valueType="num">
                                      <p:cBhvr additive="base">
                                        <p:cTn id="61" dur="500" fill="hold"/>
                                        <p:tgtEl>
                                          <p:spTgt spid="3">
                                            <p:txEl>
                                              <p:pRg st="12" end="12"/>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4D548-35A3-B9DF-0648-8DCDB5C03AFA}"/>
              </a:ext>
            </a:extLst>
          </p:cNvPr>
          <p:cNvSpPr>
            <a:spLocks noGrp="1"/>
          </p:cNvSpPr>
          <p:nvPr>
            <p:ph type="title"/>
          </p:nvPr>
        </p:nvSpPr>
        <p:spPr>
          <a:xfrm>
            <a:off x="677334" y="237067"/>
            <a:ext cx="8596668" cy="507999"/>
          </a:xfrm>
        </p:spPr>
        <p:txBody>
          <a:bodyPr>
            <a:normAutofit/>
          </a:bodyPr>
          <a:lstStyle/>
          <a:p>
            <a:r>
              <a:rPr lang="en-GB" sz="2500" dirty="0"/>
              <a:t>“Runaway, delinquent”</a:t>
            </a:r>
          </a:p>
        </p:txBody>
      </p:sp>
      <p:sp>
        <p:nvSpPr>
          <p:cNvPr id="3" name="Content Placeholder 2">
            <a:extLst>
              <a:ext uri="{FF2B5EF4-FFF2-40B4-BE49-F238E27FC236}">
                <a16:creationId xmlns:a16="http://schemas.microsoft.com/office/drawing/2014/main" id="{6A95689C-6259-C635-4C11-6833EE59E0DA}"/>
              </a:ext>
            </a:extLst>
          </p:cNvPr>
          <p:cNvSpPr>
            <a:spLocks noGrp="1"/>
          </p:cNvSpPr>
          <p:nvPr>
            <p:ph idx="1"/>
          </p:nvPr>
        </p:nvSpPr>
        <p:spPr>
          <a:xfrm>
            <a:off x="677334" y="745066"/>
            <a:ext cx="8596668" cy="6112933"/>
          </a:xfrm>
        </p:spPr>
        <p:txBody>
          <a:bodyPr>
            <a:normAutofit/>
          </a:bodyPr>
          <a:lstStyle/>
          <a:p>
            <a:pPr marL="0" indent="0">
              <a:buNone/>
            </a:pPr>
            <a:r>
              <a:rPr lang="en-GB" dirty="0"/>
              <a:t>Impact:</a:t>
            </a:r>
          </a:p>
          <a:p>
            <a:pPr>
              <a:buFont typeface="Wingdings" panose="05000000000000000000" pitchFamily="2" charset="2"/>
              <a:buChar char="Ø"/>
            </a:pPr>
            <a:r>
              <a:rPr lang="en-GB" dirty="0"/>
              <a:t>These terms imply the child or person is at fault, that they are inherently problematic or a troublemaker, and implies they are not worth supporting.</a:t>
            </a:r>
          </a:p>
          <a:p>
            <a:pPr>
              <a:buFont typeface="Wingdings" panose="05000000000000000000" pitchFamily="2" charset="2"/>
              <a:buChar char="Ø"/>
            </a:pPr>
            <a:r>
              <a:rPr lang="en-GB" dirty="0"/>
              <a:t>The term runaway implies the child or person has chosen to leave home or care of their own volition when they may have been under the coercion and control of an exploiter or felt they had to leave for their own safety due to experiences of harm, abuse or discrimination they were experiencing at home. </a:t>
            </a:r>
          </a:p>
          <a:p>
            <a:pPr>
              <a:buFont typeface="Wingdings" panose="05000000000000000000" pitchFamily="2" charset="2"/>
              <a:buChar char="Ø"/>
            </a:pPr>
            <a:r>
              <a:rPr lang="en-GB" dirty="0"/>
              <a:t>The term also minimises the urgency of the situation when the child may be missing and at risk of serious harm. </a:t>
            </a:r>
          </a:p>
          <a:p>
            <a:pPr marL="0" indent="0">
              <a:buNone/>
            </a:pPr>
            <a:r>
              <a:rPr lang="en-GB" dirty="0"/>
              <a:t>Alternative: </a:t>
            </a:r>
          </a:p>
          <a:p>
            <a:pPr>
              <a:buFont typeface="Wingdings" panose="05000000000000000000" pitchFamily="2" charset="2"/>
              <a:buChar char="Ø"/>
            </a:pPr>
            <a:r>
              <a:rPr lang="en-GB" dirty="0"/>
              <a:t>The child or person is currently missing, and efforts must be undertaken to find them and ensure they are safe. </a:t>
            </a:r>
          </a:p>
          <a:p>
            <a:pPr>
              <a:buFont typeface="Wingdings" panose="05000000000000000000" pitchFamily="2" charset="2"/>
              <a:buChar char="Ø"/>
            </a:pPr>
            <a:r>
              <a:rPr lang="en-GB" dirty="0"/>
              <a:t>The child or person may have an unstable, abusive, or discriminatory home life and lack positive support. </a:t>
            </a:r>
          </a:p>
          <a:p>
            <a:pPr>
              <a:buFont typeface="Wingdings" panose="05000000000000000000" pitchFamily="2" charset="2"/>
              <a:buChar char="Ø"/>
            </a:pPr>
            <a:r>
              <a:rPr lang="en-GB" dirty="0"/>
              <a:t>The child or person has difficulty trusting services and accessing services. </a:t>
            </a:r>
          </a:p>
          <a:p>
            <a:pPr>
              <a:buFont typeface="Wingdings" panose="05000000000000000000" pitchFamily="2" charset="2"/>
              <a:buChar char="Ø"/>
            </a:pPr>
            <a:r>
              <a:rPr lang="en-GB" dirty="0"/>
              <a:t>The child or person has been or is known to the police and/or authorities. Safeguarding protocols should be followed. </a:t>
            </a:r>
          </a:p>
        </p:txBody>
      </p:sp>
    </p:spTree>
    <p:extLst>
      <p:ext uri="{BB962C8B-B14F-4D97-AF65-F5344CB8AC3E}">
        <p14:creationId xmlns:p14="http://schemas.microsoft.com/office/powerpoint/2010/main" val="157398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47933-DF0B-184D-EA0E-3BDD06682162}"/>
              </a:ext>
            </a:extLst>
          </p:cNvPr>
          <p:cNvSpPr>
            <a:spLocks noGrp="1"/>
          </p:cNvSpPr>
          <p:nvPr>
            <p:ph type="title"/>
          </p:nvPr>
        </p:nvSpPr>
        <p:spPr>
          <a:xfrm>
            <a:off x="677334" y="270933"/>
            <a:ext cx="8596668" cy="643467"/>
          </a:xfrm>
        </p:spPr>
        <p:txBody>
          <a:bodyPr>
            <a:normAutofit/>
          </a:bodyPr>
          <a:lstStyle/>
          <a:p>
            <a:r>
              <a:rPr lang="en-GB" sz="2500" dirty="0"/>
              <a:t>“Sexual activity with …”</a:t>
            </a:r>
          </a:p>
        </p:txBody>
      </p:sp>
      <p:sp>
        <p:nvSpPr>
          <p:cNvPr id="3" name="Content Placeholder 2">
            <a:extLst>
              <a:ext uri="{FF2B5EF4-FFF2-40B4-BE49-F238E27FC236}">
                <a16:creationId xmlns:a16="http://schemas.microsoft.com/office/drawing/2014/main" id="{49B3019A-6EC8-929E-1971-DCB6307F7354}"/>
              </a:ext>
            </a:extLst>
          </p:cNvPr>
          <p:cNvSpPr>
            <a:spLocks noGrp="1"/>
          </p:cNvSpPr>
          <p:nvPr>
            <p:ph idx="1"/>
          </p:nvPr>
        </p:nvSpPr>
        <p:spPr>
          <a:xfrm>
            <a:off x="677334" y="1038578"/>
            <a:ext cx="8596668" cy="5689599"/>
          </a:xfrm>
        </p:spPr>
        <p:txBody>
          <a:bodyPr>
            <a:normAutofit fontScale="92500" lnSpcReduction="10000"/>
          </a:bodyPr>
          <a:lstStyle/>
          <a:p>
            <a:pPr marL="0" indent="0">
              <a:buNone/>
            </a:pPr>
            <a:r>
              <a:rPr lang="en-GB" dirty="0"/>
              <a:t>Impact:</a:t>
            </a:r>
          </a:p>
          <a:p>
            <a:pPr>
              <a:buFont typeface="Wingdings" panose="05000000000000000000" pitchFamily="2" charset="2"/>
              <a:buChar char="Ø"/>
            </a:pPr>
            <a:r>
              <a:rPr lang="en-GB" dirty="0"/>
              <a:t>This implies consensual sexual activity has taken place. If it occurs within an abusive or exploitative context, this term is not appropriate and should not be used. </a:t>
            </a:r>
          </a:p>
          <a:p>
            <a:pPr>
              <a:buFont typeface="Wingdings" panose="05000000000000000000" pitchFamily="2" charset="2"/>
              <a:buChar char="Ø"/>
            </a:pPr>
            <a:r>
              <a:rPr lang="en-GB" dirty="0"/>
              <a:t>It is never appropriate where the victim has been unable give consent through choice and has not had the freedom and capacity to make that choice. </a:t>
            </a:r>
          </a:p>
          <a:p>
            <a:pPr>
              <a:buFont typeface="Wingdings" panose="05000000000000000000" pitchFamily="2" charset="2"/>
              <a:buChar char="Ø"/>
            </a:pPr>
            <a:r>
              <a:rPr lang="en-GB" dirty="0"/>
              <a:t>The victim does not have freedom or capacity to consent when: they are asleep or unconscious/physical force is used against them/they are intoxicated, ‘drunk’ or ‘high’ on alcohol or drugs/they are under the age of 16/they are 16 or 17 and the other person taking part in sexual activity is in a position of trust, such as a police officer, teacher, doctor, or social worker/they are under the age of 18 and have been photographed or filmed engaging in sexual activity/they have a mental health condition or disability that impacts their ability to make choices/they are being pressured, bullied, manipulated, tricked, or scared into saying ‘yes’.</a:t>
            </a:r>
          </a:p>
          <a:p>
            <a:pPr marL="0" indent="0">
              <a:buNone/>
            </a:pPr>
            <a:r>
              <a:rPr lang="en-GB" dirty="0"/>
              <a:t>Alternative:</a:t>
            </a:r>
          </a:p>
          <a:p>
            <a:pPr>
              <a:buFont typeface="Wingdings" panose="05000000000000000000" pitchFamily="2" charset="2"/>
              <a:buChar char="Ø"/>
            </a:pPr>
            <a:r>
              <a:rPr lang="en-GB" dirty="0"/>
              <a:t>The abuser has raped the child or person.</a:t>
            </a:r>
          </a:p>
          <a:p>
            <a:pPr>
              <a:buFont typeface="Wingdings" panose="05000000000000000000" pitchFamily="2" charset="2"/>
              <a:buChar char="Ø"/>
            </a:pPr>
            <a:r>
              <a:rPr lang="en-GB" dirty="0"/>
              <a:t>The child or person has been or may have been sexually abused.</a:t>
            </a:r>
          </a:p>
          <a:p>
            <a:pPr>
              <a:buFont typeface="Wingdings" panose="05000000000000000000" pitchFamily="2" charset="2"/>
              <a:buChar char="Ø"/>
            </a:pPr>
            <a:r>
              <a:rPr lang="en-GB" dirty="0"/>
              <a:t>Concerns exist that the child or person may have been coerced, exploited, raped, or sexually abused.</a:t>
            </a:r>
          </a:p>
        </p:txBody>
      </p:sp>
    </p:spTree>
    <p:extLst>
      <p:ext uri="{BB962C8B-B14F-4D97-AF65-F5344CB8AC3E}">
        <p14:creationId xmlns:p14="http://schemas.microsoft.com/office/powerpoint/2010/main" val="318395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7EE5E-D290-A320-A1F7-91016A81608A}"/>
              </a:ext>
            </a:extLst>
          </p:cNvPr>
          <p:cNvSpPr>
            <a:spLocks noGrp="1"/>
          </p:cNvSpPr>
          <p:nvPr>
            <p:ph type="title"/>
          </p:nvPr>
        </p:nvSpPr>
        <p:spPr>
          <a:xfrm>
            <a:off x="677334" y="338668"/>
            <a:ext cx="8596668" cy="677332"/>
          </a:xfrm>
        </p:spPr>
        <p:txBody>
          <a:bodyPr>
            <a:normAutofit/>
          </a:bodyPr>
          <a:lstStyle/>
          <a:p>
            <a:r>
              <a:rPr lang="en-GB" sz="2500" dirty="0"/>
              <a:t>“They are involved in a gang or criminality”</a:t>
            </a:r>
          </a:p>
        </p:txBody>
      </p:sp>
      <p:sp>
        <p:nvSpPr>
          <p:cNvPr id="3" name="Content Placeholder 2">
            <a:extLst>
              <a:ext uri="{FF2B5EF4-FFF2-40B4-BE49-F238E27FC236}">
                <a16:creationId xmlns:a16="http://schemas.microsoft.com/office/drawing/2014/main" id="{29212254-6354-801F-3661-AE4C5B1EA04A}"/>
              </a:ext>
            </a:extLst>
          </p:cNvPr>
          <p:cNvSpPr>
            <a:spLocks noGrp="1"/>
          </p:cNvSpPr>
          <p:nvPr>
            <p:ph idx="1"/>
          </p:nvPr>
        </p:nvSpPr>
        <p:spPr>
          <a:xfrm>
            <a:off x="677334" y="1016000"/>
            <a:ext cx="8596668" cy="4923762"/>
          </a:xfrm>
        </p:spPr>
        <p:txBody>
          <a:bodyPr>
            <a:normAutofit lnSpcReduction="10000"/>
          </a:bodyPr>
          <a:lstStyle/>
          <a:p>
            <a:pPr marL="0" indent="0">
              <a:buNone/>
            </a:pPr>
            <a:r>
              <a:rPr lang="en-GB" dirty="0"/>
              <a:t>Impact:</a:t>
            </a:r>
          </a:p>
          <a:p>
            <a:pPr>
              <a:buFont typeface="Wingdings" panose="05000000000000000000" pitchFamily="2" charset="2"/>
              <a:buChar char="Ø"/>
            </a:pPr>
            <a:r>
              <a:rPr lang="en-GB" dirty="0"/>
              <a:t>These phrases imply that the young person is choosing to do this. The use of the term ‘gangs’ minimises the violence caused to young people in the context of organised crime and youth violence. It also inherently implies choice. </a:t>
            </a:r>
          </a:p>
          <a:p>
            <a:pPr>
              <a:buFont typeface="Wingdings" panose="05000000000000000000" pitchFamily="2" charset="2"/>
              <a:buChar char="Ø"/>
            </a:pPr>
            <a:r>
              <a:rPr lang="en-GB" dirty="0"/>
              <a:t>There are also potential racist connotations associated with society’s negative image of a gang and who gang members are which can further stigmatise non-white individuals and communities.</a:t>
            </a:r>
          </a:p>
          <a:p>
            <a:pPr marL="0" indent="0">
              <a:buNone/>
            </a:pPr>
            <a:r>
              <a:rPr lang="en-GB" dirty="0"/>
              <a:t>Alternative:</a:t>
            </a:r>
          </a:p>
          <a:p>
            <a:pPr>
              <a:buFont typeface="Wingdings" panose="05000000000000000000" pitchFamily="2" charset="2"/>
              <a:buChar char="Ø"/>
            </a:pPr>
            <a:r>
              <a:rPr lang="en-GB" dirty="0"/>
              <a:t>This child or person is being criminally exploited, likely by an organised crime group. </a:t>
            </a:r>
          </a:p>
          <a:p>
            <a:pPr>
              <a:buFont typeface="Wingdings" panose="05000000000000000000" pitchFamily="2" charset="2"/>
              <a:buChar char="Ø"/>
            </a:pPr>
            <a:r>
              <a:rPr lang="en-GB" dirty="0"/>
              <a:t>This child or person is being groomed or at risk of being exploited by abusers or organised crime groups. </a:t>
            </a:r>
          </a:p>
          <a:p>
            <a:pPr>
              <a:buFont typeface="Wingdings" panose="05000000000000000000" pitchFamily="2" charset="2"/>
              <a:buChar char="Ø"/>
            </a:pPr>
            <a:r>
              <a:rPr lang="en-GB" dirty="0"/>
              <a:t>This child or person is a victim of human trafficking and/or modern slavery and are being exploited to commit criminal offences.</a:t>
            </a:r>
          </a:p>
          <a:p>
            <a:pPr marL="0" indent="0">
              <a:buNone/>
            </a:pPr>
            <a:endParaRPr lang="en-GB" dirty="0"/>
          </a:p>
        </p:txBody>
      </p:sp>
    </p:spTree>
    <p:extLst>
      <p:ext uri="{BB962C8B-B14F-4D97-AF65-F5344CB8AC3E}">
        <p14:creationId xmlns:p14="http://schemas.microsoft.com/office/powerpoint/2010/main" val="3922157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5367C-8091-5E43-0EB5-09B4691F6641}"/>
              </a:ext>
            </a:extLst>
          </p:cNvPr>
          <p:cNvSpPr>
            <a:spLocks noGrp="1"/>
          </p:cNvSpPr>
          <p:nvPr>
            <p:ph type="title"/>
          </p:nvPr>
        </p:nvSpPr>
        <p:spPr/>
        <p:txBody>
          <a:bodyPr/>
          <a:lstStyle/>
          <a:p>
            <a:r>
              <a:rPr lang="en-GB" dirty="0"/>
              <a:t>Making Words Matter </a:t>
            </a:r>
          </a:p>
        </p:txBody>
      </p:sp>
      <p:sp>
        <p:nvSpPr>
          <p:cNvPr id="3" name="Content Placeholder 2">
            <a:extLst>
              <a:ext uri="{FF2B5EF4-FFF2-40B4-BE49-F238E27FC236}">
                <a16:creationId xmlns:a16="http://schemas.microsoft.com/office/drawing/2014/main" id="{FA0C53E8-5C5A-1F5C-E97C-104509853716}"/>
              </a:ext>
            </a:extLst>
          </p:cNvPr>
          <p:cNvSpPr>
            <a:spLocks noGrp="1"/>
          </p:cNvSpPr>
          <p:nvPr>
            <p:ph idx="1"/>
          </p:nvPr>
        </p:nvSpPr>
        <p:spPr>
          <a:xfrm>
            <a:off x="296069" y="1777999"/>
            <a:ext cx="8670131" cy="4682067"/>
          </a:xfrm>
        </p:spPr>
        <p:txBody>
          <a:bodyPr>
            <a:normAutofit/>
          </a:bodyPr>
          <a:lstStyle/>
          <a:p>
            <a:pPr marL="0" indent="0">
              <a:buNone/>
            </a:pPr>
            <a:r>
              <a:rPr lang="en-GB" dirty="0"/>
              <a:t>NWG Network is the only cross sector capacity building charity of its kind in the UK with approx. 12,788 named members all working together to tackle child exploitation. Members represent small local voluntary projects/organisations, large national children’s charities, social care, sports and leisure, statutory agencies including police, education, health. The NWG is an essential lifeline for front-line workers and safeguarding leads seeking guidance to understand child exploitation. </a:t>
            </a:r>
          </a:p>
          <a:p>
            <a:pPr marL="0" indent="0">
              <a:buNone/>
            </a:pPr>
            <a:endParaRPr lang="en-GB" dirty="0"/>
          </a:p>
          <a:p>
            <a:pPr marL="0" indent="0">
              <a:buNone/>
            </a:pPr>
            <a:r>
              <a:rPr lang="en-GB" dirty="0"/>
              <a:t>NWG developed this resource – Making Words Matter in 2021 to help enable practitioners to consider the use of language which is so vitally important in how we support and safeguard those we are working with, this alongside the need to ensure that attitudes and behaviours change will make a real difference to our approach when tackling child exploitation and to the lives of children and young people.</a:t>
            </a:r>
          </a:p>
          <a:p>
            <a:pPr marL="0" indent="0">
              <a:buNone/>
            </a:pPr>
            <a:endParaRPr lang="en-GB" dirty="0"/>
          </a:p>
        </p:txBody>
      </p:sp>
      <p:pic>
        <p:nvPicPr>
          <p:cNvPr id="5" name="Content Placeholder 4" descr="A book cover with text&#10;&#10;Description automatically generated">
            <a:extLst>
              <a:ext uri="{FF2B5EF4-FFF2-40B4-BE49-F238E27FC236}">
                <a16:creationId xmlns:a16="http://schemas.microsoft.com/office/drawing/2014/main" id="{5B802C2C-3A3B-1058-B9F9-28255AD44B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69528">
            <a:off x="9066245" y="1221282"/>
            <a:ext cx="2747177" cy="3761232"/>
          </a:xfrm>
          <a:prstGeom prst="rect">
            <a:avLst/>
          </a:prstGeom>
          <a:ln w="28575">
            <a:solidFill>
              <a:schemeClr val="bg2">
                <a:lumMod val="10000"/>
              </a:schemeClr>
            </a:solidFill>
          </a:ln>
        </p:spPr>
      </p:pic>
    </p:spTree>
    <p:extLst>
      <p:ext uri="{BB962C8B-B14F-4D97-AF65-F5344CB8AC3E}">
        <p14:creationId xmlns:p14="http://schemas.microsoft.com/office/powerpoint/2010/main" val="14404157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51C2F-4A0D-6A35-7341-1C85B180637B}"/>
              </a:ext>
            </a:extLst>
          </p:cNvPr>
          <p:cNvSpPr>
            <a:spLocks noGrp="1"/>
          </p:cNvSpPr>
          <p:nvPr>
            <p:ph type="title"/>
          </p:nvPr>
        </p:nvSpPr>
        <p:spPr>
          <a:xfrm>
            <a:off x="677334" y="395112"/>
            <a:ext cx="8596668" cy="654756"/>
          </a:xfrm>
        </p:spPr>
        <p:txBody>
          <a:bodyPr>
            <a:normAutofit/>
          </a:bodyPr>
          <a:lstStyle/>
          <a:p>
            <a:r>
              <a:rPr lang="en-GB" sz="2500" dirty="0"/>
              <a:t>“They will not engage with services”</a:t>
            </a:r>
          </a:p>
        </p:txBody>
      </p:sp>
      <p:sp>
        <p:nvSpPr>
          <p:cNvPr id="3" name="Content Placeholder 2">
            <a:extLst>
              <a:ext uri="{FF2B5EF4-FFF2-40B4-BE49-F238E27FC236}">
                <a16:creationId xmlns:a16="http://schemas.microsoft.com/office/drawing/2014/main" id="{B49F5818-1E99-EACF-A54C-5E94FFAB8A17}"/>
              </a:ext>
            </a:extLst>
          </p:cNvPr>
          <p:cNvSpPr>
            <a:spLocks noGrp="1"/>
          </p:cNvSpPr>
          <p:nvPr>
            <p:ph idx="1"/>
          </p:nvPr>
        </p:nvSpPr>
        <p:spPr>
          <a:xfrm>
            <a:off x="677334" y="1162757"/>
            <a:ext cx="8596668" cy="4878606"/>
          </a:xfrm>
        </p:spPr>
        <p:txBody>
          <a:bodyPr>
            <a:normAutofit/>
          </a:bodyPr>
          <a:lstStyle/>
          <a:p>
            <a:pPr marL="0" indent="0">
              <a:buNone/>
            </a:pPr>
            <a:r>
              <a:rPr lang="en-GB" dirty="0"/>
              <a:t>Impact:</a:t>
            </a:r>
          </a:p>
          <a:p>
            <a:pPr>
              <a:buFont typeface="Wingdings" panose="05000000000000000000" pitchFamily="2" charset="2"/>
              <a:buChar char="Ø"/>
            </a:pPr>
            <a:r>
              <a:rPr lang="en-GB" dirty="0"/>
              <a:t>This fails to acknowledge a child or person’s previous or ongoing experience of engaging with services and may impact their perceptions of support.</a:t>
            </a:r>
          </a:p>
          <a:p>
            <a:pPr>
              <a:buFont typeface="Wingdings" panose="05000000000000000000" pitchFamily="2" charset="2"/>
              <a:buChar char="Ø"/>
            </a:pPr>
            <a:r>
              <a:rPr lang="en-GB" dirty="0"/>
              <a:t>People, especially children or young people who have become known to statutory services, may be expected to speak to lots of professionals. Impacts of funding, capacity, and staff transitions can cause victims to feel let-down, forgotten, and unsupported. </a:t>
            </a:r>
          </a:p>
          <a:p>
            <a:pPr>
              <a:buFont typeface="Wingdings" panose="05000000000000000000" pitchFamily="2" charset="2"/>
              <a:buChar char="Ø"/>
            </a:pPr>
            <a:r>
              <a:rPr lang="en-GB" dirty="0"/>
              <a:t>This also implies that services are seen as safe and supportive to all children and people and doesn’t recognise negative experiences the victim may have had from professionals or those in positions in power. </a:t>
            </a:r>
          </a:p>
          <a:p>
            <a:pPr>
              <a:buFont typeface="Wingdings" panose="05000000000000000000" pitchFamily="2" charset="2"/>
              <a:buChar char="Ø"/>
            </a:pPr>
            <a:r>
              <a:rPr lang="en-GB" dirty="0"/>
              <a:t>This also fails to acknowledge the ongoing risk or harm the person may be experiencing which prevents them from seeking or accepting support.</a:t>
            </a:r>
          </a:p>
          <a:p>
            <a:pPr>
              <a:buFont typeface="Wingdings" panose="05000000000000000000" pitchFamily="2" charset="2"/>
              <a:buChar char="Ø"/>
            </a:pPr>
            <a:r>
              <a:rPr lang="en-GB" dirty="0"/>
              <a:t>This term also implies the victim accepts they are a victim of exploitation and/or abuse; yet many children and people do not recognise they are a victim.</a:t>
            </a:r>
          </a:p>
          <a:p>
            <a:pPr marL="0" indent="0">
              <a:buNone/>
            </a:pPr>
            <a:endParaRPr lang="en-GB" dirty="0"/>
          </a:p>
        </p:txBody>
      </p:sp>
    </p:spTree>
    <p:extLst>
      <p:ext uri="{BB962C8B-B14F-4D97-AF65-F5344CB8AC3E}">
        <p14:creationId xmlns:p14="http://schemas.microsoft.com/office/powerpoint/2010/main" val="339490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75631-7D8A-BE16-D47F-F23CD5B9B648}"/>
              </a:ext>
            </a:extLst>
          </p:cNvPr>
          <p:cNvSpPr>
            <a:spLocks noGrp="1"/>
          </p:cNvSpPr>
          <p:nvPr>
            <p:ph type="title"/>
          </p:nvPr>
        </p:nvSpPr>
        <p:spPr/>
        <p:txBody>
          <a:bodyPr>
            <a:normAutofit/>
          </a:bodyPr>
          <a:lstStyle/>
          <a:p>
            <a:r>
              <a:rPr lang="en-GB" sz="2500" dirty="0"/>
              <a:t>“They will not engage with services” continued…</a:t>
            </a:r>
          </a:p>
        </p:txBody>
      </p:sp>
      <p:sp>
        <p:nvSpPr>
          <p:cNvPr id="3" name="Content Placeholder 2">
            <a:extLst>
              <a:ext uri="{FF2B5EF4-FFF2-40B4-BE49-F238E27FC236}">
                <a16:creationId xmlns:a16="http://schemas.microsoft.com/office/drawing/2014/main" id="{F6DE976F-50BC-9FA7-B8A7-44C4AF33B3CA}"/>
              </a:ext>
            </a:extLst>
          </p:cNvPr>
          <p:cNvSpPr>
            <a:spLocks noGrp="1"/>
          </p:cNvSpPr>
          <p:nvPr>
            <p:ph idx="1"/>
          </p:nvPr>
        </p:nvSpPr>
        <p:spPr>
          <a:xfrm>
            <a:off x="677334" y="1309511"/>
            <a:ext cx="8596668" cy="5463822"/>
          </a:xfrm>
        </p:spPr>
        <p:txBody>
          <a:bodyPr>
            <a:normAutofit fontScale="92500" lnSpcReduction="20000"/>
          </a:bodyPr>
          <a:lstStyle/>
          <a:p>
            <a:pPr marL="0" indent="0">
              <a:buNone/>
            </a:pPr>
            <a:r>
              <a:rPr lang="en-GB" dirty="0"/>
              <a:t>Alternative:</a:t>
            </a:r>
          </a:p>
          <a:p>
            <a:pPr>
              <a:buFont typeface="Wingdings" panose="05000000000000000000" pitchFamily="2" charset="2"/>
              <a:buChar char="Ø"/>
            </a:pPr>
            <a:r>
              <a:rPr lang="en-GB" dirty="0"/>
              <a:t>Due to the trauma they have experienced because of their exploitation or abuse, the child or person finds it difficult to trust unknown adults or people in positions of power.</a:t>
            </a:r>
          </a:p>
          <a:p>
            <a:pPr>
              <a:buFont typeface="Wingdings" panose="05000000000000000000" pitchFamily="2" charset="2"/>
              <a:buChar char="Ø"/>
            </a:pPr>
            <a:r>
              <a:rPr lang="en-GB" dirty="0"/>
              <a:t>Services have not yet found the best way to build relationships with the child or person. </a:t>
            </a:r>
          </a:p>
          <a:p>
            <a:pPr>
              <a:buFont typeface="Wingdings" panose="05000000000000000000" pitchFamily="2" charset="2"/>
              <a:buChar char="Ø"/>
            </a:pPr>
            <a:r>
              <a:rPr lang="en-GB" dirty="0"/>
              <a:t>Support was offered that did not meet the needs of the (young) person at that time. </a:t>
            </a:r>
          </a:p>
          <a:p>
            <a:pPr>
              <a:buFont typeface="Wingdings" panose="05000000000000000000" pitchFamily="2" charset="2"/>
              <a:buChar char="Ø"/>
            </a:pPr>
            <a:r>
              <a:rPr lang="en-GB" dirty="0"/>
              <a:t>It is recommended that the services try an alternative approach to engaging the child or person. </a:t>
            </a:r>
          </a:p>
          <a:p>
            <a:pPr>
              <a:buFont typeface="Wingdings" panose="05000000000000000000" pitchFamily="2" charset="2"/>
              <a:buChar char="Ø"/>
            </a:pPr>
            <a:r>
              <a:rPr lang="en-GB" dirty="0"/>
              <a:t>The child or person needs to be given different options, and the ability to choose how and when they want to engage. </a:t>
            </a:r>
          </a:p>
          <a:p>
            <a:pPr>
              <a:buFont typeface="Wingdings" panose="05000000000000000000" pitchFamily="2" charset="2"/>
              <a:buChar char="Ø"/>
            </a:pPr>
            <a:r>
              <a:rPr lang="en-GB" dirty="0"/>
              <a:t>We believe this child or person has been groomed and may be at risk of escalating threats if known to be talking to police assisting an investigation.</a:t>
            </a:r>
          </a:p>
          <a:p>
            <a:pPr>
              <a:buFont typeface="Wingdings" panose="05000000000000000000" pitchFamily="2" charset="2"/>
              <a:buChar char="Ø"/>
            </a:pPr>
            <a:r>
              <a:rPr lang="en-GB" dirty="0"/>
              <a:t>The child or person doesn’t recognise they are in an exploitative or abusive situation, which is impacting their willingness to accept support. We recognise this increases their level or risk. </a:t>
            </a:r>
          </a:p>
          <a:p>
            <a:pPr>
              <a:buFont typeface="Wingdings" panose="05000000000000000000" pitchFamily="2" charset="2"/>
              <a:buChar char="Ø"/>
            </a:pPr>
            <a:r>
              <a:rPr lang="en-GB" dirty="0"/>
              <a:t>There are concerns that the child or person may be being threatened if they report what is happening.</a:t>
            </a:r>
          </a:p>
        </p:txBody>
      </p:sp>
    </p:spTree>
    <p:extLst>
      <p:ext uri="{BB962C8B-B14F-4D97-AF65-F5344CB8AC3E}">
        <p14:creationId xmlns:p14="http://schemas.microsoft.com/office/powerpoint/2010/main" val="82888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15EA2-860D-28C3-A7BE-511D590F14F3}"/>
              </a:ext>
            </a:extLst>
          </p:cNvPr>
          <p:cNvSpPr>
            <a:spLocks noGrp="1"/>
          </p:cNvSpPr>
          <p:nvPr>
            <p:ph type="title"/>
          </p:nvPr>
        </p:nvSpPr>
        <p:spPr>
          <a:xfrm>
            <a:off x="677334" y="327378"/>
            <a:ext cx="8596668" cy="632178"/>
          </a:xfrm>
        </p:spPr>
        <p:txBody>
          <a:bodyPr>
            <a:normAutofit/>
          </a:bodyPr>
          <a:lstStyle/>
          <a:p>
            <a:r>
              <a:rPr lang="en-GB" sz="2500" dirty="0"/>
              <a:t>Promiscuous</a:t>
            </a:r>
          </a:p>
        </p:txBody>
      </p:sp>
      <p:sp>
        <p:nvSpPr>
          <p:cNvPr id="3" name="Content Placeholder 2">
            <a:extLst>
              <a:ext uri="{FF2B5EF4-FFF2-40B4-BE49-F238E27FC236}">
                <a16:creationId xmlns:a16="http://schemas.microsoft.com/office/drawing/2014/main" id="{149E0AB0-0E66-EB82-D2CF-28ACD8BA65AD}"/>
              </a:ext>
            </a:extLst>
          </p:cNvPr>
          <p:cNvSpPr>
            <a:spLocks noGrp="1"/>
          </p:cNvSpPr>
          <p:nvPr>
            <p:ph idx="1"/>
          </p:nvPr>
        </p:nvSpPr>
        <p:spPr>
          <a:xfrm>
            <a:off x="677334" y="1196623"/>
            <a:ext cx="8596668" cy="4844740"/>
          </a:xfrm>
        </p:spPr>
        <p:txBody>
          <a:bodyPr>
            <a:normAutofit lnSpcReduction="10000"/>
          </a:bodyPr>
          <a:lstStyle/>
          <a:p>
            <a:pPr marL="0" indent="0">
              <a:buNone/>
            </a:pPr>
            <a:r>
              <a:rPr lang="en-GB" dirty="0"/>
              <a:t>Impact:</a:t>
            </a:r>
          </a:p>
          <a:p>
            <a:pPr>
              <a:buFont typeface="Wingdings" panose="05000000000000000000" pitchFamily="2" charset="2"/>
              <a:buChar char="Ø"/>
            </a:pPr>
            <a:r>
              <a:rPr lang="en-GB" dirty="0"/>
              <a:t>This implies consensual sexual activity has taken place. The word ‘promiscuous’ is a judgemental term based on assumptions. It also includes a significant gender bias as it is rarely applied to boys and men.</a:t>
            </a:r>
          </a:p>
          <a:p>
            <a:pPr>
              <a:buFont typeface="Wingdings" panose="05000000000000000000" pitchFamily="2" charset="2"/>
              <a:buChar char="Ø"/>
            </a:pPr>
            <a:r>
              <a:rPr lang="en-GB" dirty="0"/>
              <a:t>It falsely implies the victim may be complicit in the grooming and abuse, a tactic used by abusers to diminish their responsibility.</a:t>
            </a:r>
          </a:p>
          <a:p>
            <a:pPr>
              <a:buFont typeface="Wingdings" panose="05000000000000000000" pitchFamily="2" charset="2"/>
              <a:buChar char="Ø"/>
            </a:pPr>
            <a:r>
              <a:rPr lang="en-GB" dirty="0"/>
              <a:t>It isn’t appropriate in any context when discussing children.</a:t>
            </a:r>
          </a:p>
          <a:p>
            <a:pPr marL="0" indent="0">
              <a:buNone/>
            </a:pPr>
            <a:r>
              <a:rPr lang="en-GB" dirty="0"/>
              <a:t>Alternative:</a:t>
            </a:r>
          </a:p>
          <a:p>
            <a:pPr>
              <a:buFont typeface="Wingdings" panose="05000000000000000000" pitchFamily="2" charset="2"/>
              <a:buChar char="Ø"/>
            </a:pPr>
            <a:r>
              <a:rPr lang="en-GB" dirty="0"/>
              <a:t>The child or person is a victim of sexual abuse and/or exploitation.</a:t>
            </a:r>
          </a:p>
          <a:p>
            <a:pPr>
              <a:buFont typeface="Wingdings" panose="05000000000000000000" pitchFamily="2" charset="2"/>
              <a:buChar char="Ø"/>
            </a:pPr>
            <a:r>
              <a:rPr lang="en-GB" dirty="0"/>
              <a:t>The child or person is a victim of human trafficking and/or modern slavery (where their exploitation involves being recruited, moved, or held by an abuser). </a:t>
            </a:r>
          </a:p>
          <a:p>
            <a:pPr>
              <a:buFont typeface="Wingdings" panose="05000000000000000000" pitchFamily="2" charset="2"/>
              <a:buChar char="Ø"/>
            </a:pPr>
            <a:r>
              <a:rPr lang="en-GB" dirty="0"/>
              <a:t>The abuser has used coercion and control to exploit the child or person. </a:t>
            </a:r>
          </a:p>
          <a:p>
            <a:pPr>
              <a:buFont typeface="Wingdings" panose="05000000000000000000" pitchFamily="2" charset="2"/>
              <a:buChar char="Ø"/>
            </a:pPr>
            <a:r>
              <a:rPr lang="en-GB" dirty="0"/>
              <a:t>This child or person may be the victim of repeated exploitation or targeted </a:t>
            </a:r>
            <a:r>
              <a:rPr lang="en-GB" dirty="0" err="1"/>
              <a:t>revictimisation</a:t>
            </a:r>
            <a:r>
              <a:rPr lang="en-GB" dirty="0"/>
              <a:t> by one or more abusers.</a:t>
            </a:r>
          </a:p>
          <a:p>
            <a:pPr marL="0" indent="0">
              <a:buNone/>
            </a:pPr>
            <a:endParaRPr lang="en-GB" dirty="0"/>
          </a:p>
          <a:p>
            <a:pPr>
              <a:buFont typeface="Wingdings" panose="05000000000000000000" pitchFamily="2" charset="2"/>
              <a:buChar char="Ø"/>
            </a:pPr>
            <a:endParaRPr lang="en-GB" dirty="0"/>
          </a:p>
        </p:txBody>
      </p:sp>
    </p:spTree>
    <p:extLst>
      <p:ext uri="{BB962C8B-B14F-4D97-AF65-F5344CB8AC3E}">
        <p14:creationId xmlns:p14="http://schemas.microsoft.com/office/powerpoint/2010/main" val="91289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E7B52-27BF-AB95-4254-2CB65C27213F}"/>
              </a:ext>
            </a:extLst>
          </p:cNvPr>
          <p:cNvSpPr>
            <a:spLocks noGrp="1"/>
          </p:cNvSpPr>
          <p:nvPr>
            <p:ph type="title"/>
          </p:nvPr>
        </p:nvSpPr>
        <p:spPr>
          <a:xfrm>
            <a:off x="677334" y="428978"/>
            <a:ext cx="8596668" cy="666044"/>
          </a:xfrm>
        </p:spPr>
        <p:txBody>
          <a:bodyPr>
            <a:normAutofit/>
          </a:bodyPr>
          <a:lstStyle/>
          <a:p>
            <a:r>
              <a:rPr lang="en-GB" sz="2500" dirty="0"/>
              <a:t>“Prostituting themselves” </a:t>
            </a:r>
          </a:p>
        </p:txBody>
      </p:sp>
      <p:sp>
        <p:nvSpPr>
          <p:cNvPr id="3" name="Content Placeholder 2">
            <a:extLst>
              <a:ext uri="{FF2B5EF4-FFF2-40B4-BE49-F238E27FC236}">
                <a16:creationId xmlns:a16="http://schemas.microsoft.com/office/drawing/2014/main" id="{B0D07E31-DA31-60F5-1852-E0F33004936A}"/>
              </a:ext>
            </a:extLst>
          </p:cNvPr>
          <p:cNvSpPr>
            <a:spLocks noGrp="1"/>
          </p:cNvSpPr>
          <p:nvPr>
            <p:ph idx="1"/>
          </p:nvPr>
        </p:nvSpPr>
        <p:spPr>
          <a:xfrm>
            <a:off x="677334" y="1095022"/>
            <a:ext cx="8596668" cy="4946341"/>
          </a:xfrm>
        </p:spPr>
        <p:txBody>
          <a:bodyPr/>
          <a:lstStyle/>
          <a:p>
            <a:pPr marL="0" indent="0">
              <a:buNone/>
            </a:pPr>
            <a:r>
              <a:rPr lang="en-GB" dirty="0"/>
              <a:t>Impact:</a:t>
            </a:r>
          </a:p>
          <a:p>
            <a:pPr>
              <a:buFont typeface="Wingdings" panose="05000000000000000000" pitchFamily="2" charset="2"/>
              <a:buChar char="Ø"/>
            </a:pPr>
            <a:r>
              <a:rPr lang="en-GB" dirty="0"/>
              <a:t>This implies that the child or young person is responsible for the abuse and has the capacity to make a free and informed choice. It does not recognise the abusive or exploitative context. </a:t>
            </a:r>
          </a:p>
          <a:p>
            <a:pPr>
              <a:buFont typeface="Wingdings" panose="05000000000000000000" pitchFamily="2" charset="2"/>
              <a:buChar char="Ø"/>
            </a:pPr>
            <a:r>
              <a:rPr lang="en-GB" dirty="0"/>
              <a:t>The term child prostitution has been removed from legislation, which makes clear that this is no longer an acceptable term and should never be used.</a:t>
            </a:r>
          </a:p>
          <a:p>
            <a:pPr marL="0" indent="0">
              <a:buNone/>
            </a:pPr>
            <a:endParaRPr lang="en-GB" dirty="0"/>
          </a:p>
          <a:p>
            <a:pPr marL="0" indent="0">
              <a:buNone/>
            </a:pPr>
            <a:r>
              <a:rPr lang="en-GB" dirty="0"/>
              <a:t>Alternative:</a:t>
            </a:r>
          </a:p>
          <a:p>
            <a:pPr>
              <a:buFont typeface="Wingdings" panose="05000000000000000000" pitchFamily="2" charset="2"/>
              <a:buChar char="Ø"/>
            </a:pPr>
            <a:r>
              <a:rPr lang="en-GB" dirty="0"/>
              <a:t>The child is a victim of sexual abuse and/or exploitation. </a:t>
            </a:r>
          </a:p>
          <a:p>
            <a:pPr>
              <a:buFont typeface="Wingdings" panose="05000000000000000000" pitchFamily="2" charset="2"/>
              <a:buChar char="Ø"/>
            </a:pPr>
            <a:r>
              <a:rPr lang="en-GB" dirty="0"/>
              <a:t>The child is a victim of human trafficking and/or modern slavery (where their exploitation involves being recruited, moved, or held by an abuser, which is highly likely in this context). </a:t>
            </a:r>
          </a:p>
          <a:p>
            <a:pPr>
              <a:buFont typeface="Wingdings" panose="05000000000000000000" pitchFamily="2" charset="2"/>
              <a:buChar char="Ø"/>
            </a:pPr>
            <a:r>
              <a:rPr lang="en-GB" dirty="0"/>
              <a:t>The abuser has raped or facilitated the child being raped.</a:t>
            </a:r>
          </a:p>
        </p:txBody>
      </p:sp>
    </p:spTree>
    <p:extLst>
      <p:ext uri="{BB962C8B-B14F-4D97-AF65-F5344CB8AC3E}">
        <p14:creationId xmlns:p14="http://schemas.microsoft.com/office/powerpoint/2010/main" val="733922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6C8D5-60A8-847A-02DC-0BAE9F1D8BB1}"/>
              </a:ext>
            </a:extLst>
          </p:cNvPr>
          <p:cNvSpPr>
            <a:spLocks noGrp="1"/>
          </p:cNvSpPr>
          <p:nvPr>
            <p:ph type="title"/>
          </p:nvPr>
        </p:nvSpPr>
        <p:spPr>
          <a:xfrm>
            <a:off x="2664178" y="282222"/>
            <a:ext cx="6609824" cy="801511"/>
          </a:xfrm>
        </p:spPr>
        <p:txBody>
          <a:bodyPr/>
          <a:lstStyle/>
          <a:p>
            <a:r>
              <a:rPr lang="en-GB" dirty="0"/>
              <a:t>Further Resources </a:t>
            </a:r>
          </a:p>
        </p:txBody>
      </p:sp>
      <p:sp>
        <p:nvSpPr>
          <p:cNvPr id="3" name="Content Placeholder 2">
            <a:extLst>
              <a:ext uri="{FF2B5EF4-FFF2-40B4-BE49-F238E27FC236}">
                <a16:creationId xmlns:a16="http://schemas.microsoft.com/office/drawing/2014/main" id="{04C119AA-F7D3-EFFE-30DF-38EB338C1CB7}"/>
              </a:ext>
            </a:extLst>
          </p:cNvPr>
          <p:cNvSpPr>
            <a:spLocks noGrp="1"/>
          </p:cNvSpPr>
          <p:nvPr>
            <p:ph idx="1"/>
          </p:nvPr>
        </p:nvSpPr>
        <p:spPr>
          <a:xfrm>
            <a:off x="666045" y="1354668"/>
            <a:ext cx="8596668" cy="5113866"/>
          </a:xfrm>
        </p:spPr>
        <p:txBody>
          <a:bodyPr>
            <a:normAutofit fontScale="85000" lnSpcReduction="10000"/>
          </a:bodyPr>
          <a:lstStyle/>
          <a:p>
            <a:pPr>
              <a:buFont typeface="Wingdings" panose="05000000000000000000" pitchFamily="2" charset="2"/>
              <a:buChar char="Ø"/>
            </a:pPr>
            <a:r>
              <a:rPr lang="en-GB" dirty="0"/>
              <a:t>NSCP Local Safeguarding Procedures. Section 2 ; Safeguarding Guidance. Includes information of CSE/CCE. </a:t>
            </a:r>
          </a:p>
          <a:p>
            <a:pPr marL="0" indent="0">
              <a:buNone/>
            </a:pPr>
            <a:r>
              <a:rPr lang="en-GB" dirty="0">
                <a:hlinkClick r:id="rId2"/>
              </a:rPr>
              <a:t>Contents</a:t>
            </a:r>
            <a:endParaRPr lang="en-GB" dirty="0"/>
          </a:p>
          <a:p>
            <a:pPr marL="0" indent="0">
              <a:buNone/>
            </a:pPr>
            <a:endParaRPr lang="en-GB" dirty="0"/>
          </a:p>
          <a:p>
            <a:pPr>
              <a:buFont typeface="Wingdings" panose="05000000000000000000" pitchFamily="2" charset="2"/>
              <a:buChar char="Ø"/>
            </a:pPr>
            <a:r>
              <a:rPr lang="en-GB" dirty="0"/>
              <a:t>NSCP Local Safeguarding Procedures. Local Resources; Tools. </a:t>
            </a:r>
            <a:r>
              <a:rPr lang="en-GB"/>
              <a:t>Includes Child </a:t>
            </a:r>
            <a:r>
              <a:rPr lang="en-GB" dirty="0"/>
              <a:t>Exploitation Risk Assessment Tool.</a:t>
            </a:r>
          </a:p>
          <a:p>
            <a:pPr marL="0" indent="0">
              <a:buNone/>
            </a:pPr>
            <a:r>
              <a:rPr lang="en-GB" sz="2000" dirty="0">
                <a:hlinkClick r:id="rId3"/>
              </a:rPr>
              <a:t>Local Resources</a:t>
            </a:r>
            <a:endParaRPr lang="en-GB" sz="2000" dirty="0"/>
          </a:p>
          <a:p>
            <a:pPr marL="0" indent="0">
              <a:buNone/>
            </a:pPr>
            <a:endParaRPr lang="en-GB" dirty="0"/>
          </a:p>
          <a:p>
            <a:pPr>
              <a:buFont typeface="Wingdings" panose="05000000000000000000" pitchFamily="2" charset="2"/>
              <a:buChar char="Ø"/>
            </a:pPr>
            <a:r>
              <a:rPr lang="en-GB" dirty="0"/>
              <a:t>Chile Exploitation and Abuse : an appropriate language guide. (As referenced earlier). </a:t>
            </a:r>
          </a:p>
          <a:p>
            <a:pPr marL="0" indent="0">
              <a:buNone/>
            </a:pPr>
            <a:r>
              <a:rPr lang="en-GB" dirty="0">
                <a:hlinkClick r:id="rId4"/>
              </a:rPr>
              <a:t>Child Exploitation Language Guide | The Children's Society</a:t>
            </a:r>
            <a:endParaRPr lang="en-GB" dirty="0"/>
          </a:p>
          <a:p>
            <a:pPr marL="0" indent="0">
              <a:buNone/>
            </a:pPr>
            <a:endParaRPr lang="en-GB" dirty="0"/>
          </a:p>
          <a:p>
            <a:pPr>
              <a:buFont typeface="Wingdings" panose="05000000000000000000" pitchFamily="2" charset="2"/>
              <a:buChar char="Ø"/>
            </a:pPr>
            <a:r>
              <a:rPr lang="en-GB" dirty="0"/>
              <a:t>NSPCC – Information on Child Sexual Exploitation</a:t>
            </a:r>
          </a:p>
          <a:p>
            <a:pPr marL="0" indent="0">
              <a:buNone/>
            </a:pPr>
            <a:r>
              <a:rPr lang="en-GB" dirty="0">
                <a:hlinkClick r:id="rId5"/>
              </a:rPr>
              <a:t>Child Sexual Exploitation &amp; How to Keep Your Child Safe | NSPCC</a:t>
            </a:r>
            <a:endParaRPr lang="en-GB" dirty="0"/>
          </a:p>
          <a:p>
            <a:pPr marL="0" indent="0">
              <a:buNone/>
            </a:pPr>
            <a:endParaRPr lang="en-GB" dirty="0"/>
          </a:p>
          <a:p>
            <a:pPr>
              <a:buFont typeface="Wingdings" panose="05000000000000000000" pitchFamily="2" charset="2"/>
              <a:buChar char="Ø"/>
            </a:pPr>
            <a:r>
              <a:rPr lang="en-GB" dirty="0"/>
              <a:t>NSPCC – Information on Child Criminal Exploitation and Gangs</a:t>
            </a:r>
          </a:p>
          <a:p>
            <a:pPr marL="0" indent="0">
              <a:buNone/>
            </a:pPr>
            <a:r>
              <a:rPr lang="en-GB" dirty="0">
                <a:hlinkClick r:id="rId6"/>
              </a:rPr>
              <a:t>Criminal exploitation and gangs | NSPCC</a:t>
            </a:r>
            <a:endParaRPr lang="en-GB" dirty="0"/>
          </a:p>
          <a:p>
            <a:pPr marL="0" indent="0">
              <a:buNone/>
            </a:pPr>
            <a:endParaRPr lang="en-GB" dirty="0"/>
          </a:p>
          <a:p>
            <a:pPr marL="0" indent="0">
              <a:buNone/>
            </a:pPr>
            <a:endParaRPr lang="en-GB" dirty="0"/>
          </a:p>
          <a:p>
            <a:pPr marL="0" indent="0">
              <a:buNone/>
            </a:pPr>
            <a:endParaRPr lang="en-GB" dirty="0"/>
          </a:p>
          <a:p>
            <a:pPr>
              <a:buFont typeface="Wingdings" panose="05000000000000000000" pitchFamily="2" charset="2"/>
              <a:buChar char="Ø"/>
            </a:pPr>
            <a:endParaRPr lang="en-GB" dirty="0"/>
          </a:p>
          <a:p>
            <a:endParaRPr lang="en-GB" dirty="0"/>
          </a:p>
        </p:txBody>
      </p:sp>
      <p:pic>
        <p:nvPicPr>
          <p:cNvPr id="4" name="Picture 3">
            <a:extLst>
              <a:ext uri="{FF2B5EF4-FFF2-40B4-BE49-F238E27FC236}">
                <a16:creationId xmlns:a16="http://schemas.microsoft.com/office/drawing/2014/main" id="{D83F8585-7F89-1195-3898-6D1CE64EBE5E}"/>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069689" y="539367"/>
            <a:ext cx="1636889" cy="1320800"/>
          </a:xfrm>
          <a:prstGeom prst="rect">
            <a:avLst/>
          </a:prstGeom>
          <a:noFill/>
          <a:ln w="28575">
            <a:solidFill>
              <a:schemeClr val="tx1">
                <a:lumMod val="50000"/>
              </a:schemeClr>
            </a:solidFill>
          </a:ln>
        </p:spPr>
      </p:pic>
    </p:spTree>
    <p:extLst>
      <p:ext uri="{BB962C8B-B14F-4D97-AF65-F5344CB8AC3E}">
        <p14:creationId xmlns:p14="http://schemas.microsoft.com/office/powerpoint/2010/main" val="110423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58830-35DB-2C8C-C075-AA821F1BA0CF}"/>
              </a:ext>
            </a:extLst>
          </p:cNvPr>
          <p:cNvSpPr>
            <a:spLocks noGrp="1"/>
          </p:cNvSpPr>
          <p:nvPr>
            <p:ph type="title"/>
          </p:nvPr>
        </p:nvSpPr>
        <p:spPr/>
        <p:txBody>
          <a:bodyPr>
            <a:normAutofit/>
          </a:bodyPr>
          <a:lstStyle/>
          <a:p>
            <a:r>
              <a:rPr lang="en-GB" dirty="0"/>
              <a:t>What is meant by attending to language?</a:t>
            </a:r>
          </a:p>
        </p:txBody>
      </p:sp>
      <p:sp>
        <p:nvSpPr>
          <p:cNvPr id="3" name="Content Placeholder 2">
            <a:extLst>
              <a:ext uri="{FF2B5EF4-FFF2-40B4-BE49-F238E27FC236}">
                <a16:creationId xmlns:a16="http://schemas.microsoft.com/office/drawing/2014/main" id="{FD1EE6C1-2107-E9F3-30AA-B89F0A6AC53D}"/>
              </a:ext>
            </a:extLst>
          </p:cNvPr>
          <p:cNvSpPr>
            <a:spLocks noGrp="1"/>
          </p:cNvSpPr>
          <p:nvPr>
            <p:ph idx="1"/>
          </p:nvPr>
        </p:nvSpPr>
        <p:spPr>
          <a:xfrm>
            <a:off x="677334" y="2460978"/>
            <a:ext cx="8596668" cy="3787422"/>
          </a:xfrm>
        </p:spPr>
        <p:txBody>
          <a:bodyPr/>
          <a:lstStyle/>
          <a:p>
            <a:pPr marL="0" indent="0">
              <a:buNone/>
            </a:pPr>
            <a:endParaRPr lang="en-GB" dirty="0"/>
          </a:p>
        </p:txBody>
      </p:sp>
      <p:pic>
        <p:nvPicPr>
          <p:cNvPr id="4" name="Content Placeholder 4" descr="A book cover with text&#10;&#10;Description automatically generated">
            <a:extLst>
              <a:ext uri="{FF2B5EF4-FFF2-40B4-BE49-F238E27FC236}">
                <a16:creationId xmlns:a16="http://schemas.microsoft.com/office/drawing/2014/main" id="{613F186D-A093-25B0-7A43-260EB38922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6981" y="496711"/>
            <a:ext cx="2138180" cy="2427111"/>
          </a:xfrm>
          <a:prstGeom prst="rect">
            <a:avLst/>
          </a:prstGeom>
          <a:ln w="28575">
            <a:solidFill>
              <a:schemeClr val="bg2">
                <a:lumMod val="10000"/>
              </a:schemeClr>
            </a:solidFill>
          </a:ln>
        </p:spPr>
      </p:pic>
      <p:sp>
        <p:nvSpPr>
          <p:cNvPr id="7" name="Speech Bubble: Oval 6">
            <a:extLst>
              <a:ext uri="{FF2B5EF4-FFF2-40B4-BE49-F238E27FC236}">
                <a16:creationId xmlns:a16="http://schemas.microsoft.com/office/drawing/2014/main" id="{F109B9A5-8584-6848-9292-A4BF36C43E47}"/>
              </a:ext>
            </a:extLst>
          </p:cNvPr>
          <p:cNvSpPr/>
          <p:nvPr/>
        </p:nvSpPr>
        <p:spPr>
          <a:xfrm>
            <a:off x="434802" y="1453444"/>
            <a:ext cx="8839200" cy="4397022"/>
          </a:xfrm>
          <a:prstGeom prst="wedgeEllipseCallout">
            <a:avLst>
              <a:gd name="adj1" fmla="val 61797"/>
              <a:gd name="adj2" fmla="val 5143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buNone/>
            </a:pPr>
            <a:r>
              <a:rPr lang="en-GB" dirty="0"/>
              <a:t>Attending to language describes the need for practitioners to consider the words, phrases, discourses and jargon used when speaking to and speaking about young people. </a:t>
            </a:r>
          </a:p>
          <a:p>
            <a:pPr marL="0" indent="0">
              <a:buNone/>
            </a:pPr>
            <a:endParaRPr lang="en-GB" dirty="0"/>
          </a:p>
          <a:p>
            <a:pPr marL="0" indent="0">
              <a:buNone/>
            </a:pPr>
            <a:r>
              <a:rPr lang="en-GB" dirty="0"/>
              <a:t>There is an emphasis on the impact of language use and the implications it has on providing effective support to children and young people who have been subject to exploitation. </a:t>
            </a:r>
          </a:p>
          <a:p>
            <a:pPr marL="0" indent="0">
              <a:buNone/>
            </a:pPr>
            <a:endParaRPr lang="en-GB" dirty="0"/>
          </a:p>
          <a:p>
            <a:pPr marL="0" indent="0">
              <a:buNone/>
            </a:pPr>
            <a:r>
              <a:rPr lang="en-GB" dirty="0"/>
              <a:t>It refers to language used verbally and that which is written in files, referrals, assessments and reports.</a:t>
            </a:r>
          </a:p>
        </p:txBody>
      </p:sp>
    </p:spTree>
    <p:extLst>
      <p:ext uri="{BB962C8B-B14F-4D97-AF65-F5344CB8AC3E}">
        <p14:creationId xmlns:p14="http://schemas.microsoft.com/office/powerpoint/2010/main" val="701909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1C52C-F0D8-5341-F0F3-807AA211ECC3}"/>
              </a:ext>
            </a:extLst>
          </p:cNvPr>
          <p:cNvSpPr>
            <a:spLocks noGrp="1"/>
          </p:cNvSpPr>
          <p:nvPr>
            <p:ph type="title"/>
          </p:nvPr>
        </p:nvSpPr>
        <p:spPr>
          <a:xfrm>
            <a:off x="2607732" y="129823"/>
            <a:ext cx="6666269" cy="908755"/>
          </a:xfrm>
        </p:spPr>
        <p:txBody>
          <a:bodyPr/>
          <a:lstStyle/>
          <a:p>
            <a:r>
              <a:rPr lang="en-GB" b="1" dirty="0">
                <a:solidFill>
                  <a:schemeClr val="tx1"/>
                </a:solidFill>
              </a:rPr>
              <a:t>Why is language important? </a:t>
            </a:r>
          </a:p>
        </p:txBody>
      </p:sp>
      <p:sp>
        <p:nvSpPr>
          <p:cNvPr id="4" name="Rectangle: Rounded Corners 3">
            <a:extLst>
              <a:ext uri="{FF2B5EF4-FFF2-40B4-BE49-F238E27FC236}">
                <a16:creationId xmlns:a16="http://schemas.microsoft.com/office/drawing/2014/main" id="{09AC95FC-BD5A-3E94-5A57-4B6A4F963946}"/>
              </a:ext>
            </a:extLst>
          </p:cNvPr>
          <p:cNvSpPr/>
          <p:nvPr/>
        </p:nvSpPr>
        <p:spPr>
          <a:xfrm>
            <a:off x="677161" y="903288"/>
            <a:ext cx="4391550" cy="187377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sz="1800" kern="100">
                <a:effectLst/>
                <a:latin typeface="Calibri" panose="020F0502020204030204" pitchFamily="34" charset="0"/>
                <a:ea typeface="Calibri" panose="020F0502020204030204" pitchFamily="34" charset="0"/>
                <a:cs typeface="Times New Roman" panose="02020603050405020304" pitchFamily="18" charset="0"/>
              </a:rPr>
              <a:t>Language is used to connect, to understand and to communicate (Galbin, 2014).</a:t>
            </a:r>
          </a:p>
        </p:txBody>
      </p:sp>
      <p:sp>
        <p:nvSpPr>
          <p:cNvPr id="5" name="Content Placeholder 4">
            <a:extLst>
              <a:ext uri="{FF2B5EF4-FFF2-40B4-BE49-F238E27FC236}">
                <a16:creationId xmlns:a16="http://schemas.microsoft.com/office/drawing/2014/main" id="{C544411F-2CB6-9B27-8182-8F0E8BA9B671}"/>
              </a:ext>
            </a:extLst>
          </p:cNvPr>
          <p:cNvSpPr>
            <a:spLocks noGrp="1"/>
          </p:cNvSpPr>
          <p:nvPr>
            <p:ph idx="1"/>
          </p:nvPr>
        </p:nvSpPr>
        <p:spPr>
          <a:xfrm>
            <a:off x="5317067" y="903288"/>
            <a:ext cx="4854222" cy="187377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Language is also important to how a child or young person’s identity is formed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Fivush</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Habermas, Waters &amp; Zaman, 2011). </a:t>
            </a:r>
          </a:p>
          <a:p>
            <a:endParaRPr lang="en-GB" dirty="0"/>
          </a:p>
        </p:txBody>
      </p:sp>
      <p:sp>
        <p:nvSpPr>
          <p:cNvPr id="6" name="Rectangle: Rounded Corners 5">
            <a:extLst>
              <a:ext uri="{FF2B5EF4-FFF2-40B4-BE49-F238E27FC236}">
                <a16:creationId xmlns:a16="http://schemas.microsoft.com/office/drawing/2014/main" id="{E610A5D9-F5AA-B7BF-DFC8-EC85A1134E79}"/>
              </a:ext>
            </a:extLst>
          </p:cNvPr>
          <p:cNvSpPr/>
          <p:nvPr/>
        </p:nvSpPr>
        <p:spPr>
          <a:xfrm>
            <a:off x="677160" y="2991556"/>
            <a:ext cx="4391549" cy="176106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way in which children and young people are described, spoken about and represented is important in how children and young people begin to develop a sense of self and an understanding of their behaviour within society (McAdams, 2011). </a:t>
            </a:r>
          </a:p>
        </p:txBody>
      </p:sp>
      <p:sp>
        <p:nvSpPr>
          <p:cNvPr id="7" name="Rectangle: Rounded Corners 6">
            <a:extLst>
              <a:ext uri="{FF2B5EF4-FFF2-40B4-BE49-F238E27FC236}">
                <a16:creationId xmlns:a16="http://schemas.microsoft.com/office/drawing/2014/main" id="{2757CD77-657F-BC67-D463-0D7BBAA7ED8B}"/>
              </a:ext>
            </a:extLst>
          </p:cNvPr>
          <p:cNvSpPr/>
          <p:nvPr/>
        </p:nvSpPr>
        <p:spPr>
          <a:xfrm>
            <a:off x="5508978" y="2991557"/>
            <a:ext cx="4662311" cy="176106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sz="1800" kern="100">
                <a:effectLst/>
                <a:latin typeface="Calibri" panose="020F0502020204030204" pitchFamily="34" charset="0"/>
                <a:ea typeface="Calibri" panose="020F0502020204030204" pitchFamily="34" charset="0"/>
                <a:cs typeface="Times New Roman" panose="02020603050405020304" pitchFamily="18" charset="0"/>
              </a:rPr>
              <a:t>Narratives that are ‘problem saturated’ have an immense impact on the sense of self of children and young people, in particular there is evidence that they internalise these ‘problem saturated’ narratives (Looyeh, Kamali &amp; Shafieian, 2012). </a:t>
            </a:r>
          </a:p>
        </p:txBody>
      </p:sp>
      <p:sp>
        <p:nvSpPr>
          <p:cNvPr id="8" name="Rectangle: Rounded Corners 7">
            <a:extLst>
              <a:ext uri="{FF2B5EF4-FFF2-40B4-BE49-F238E27FC236}">
                <a16:creationId xmlns:a16="http://schemas.microsoft.com/office/drawing/2014/main" id="{DD037F4A-984C-86BD-A25A-030AD3077016}"/>
              </a:ext>
            </a:extLst>
          </p:cNvPr>
          <p:cNvSpPr/>
          <p:nvPr/>
        </p:nvSpPr>
        <p:spPr>
          <a:xfrm>
            <a:off x="787317" y="4967111"/>
            <a:ext cx="4281391" cy="176106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sz="1800" kern="100">
                <a:effectLst/>
                <a:latin typeface="Calibri" panose="020F0502020204030204" pitchFamily="34" charset="0"/>
                <a:ea typeface="Calibri" panose="020F0502020204030204" pitchFamily="34" charset="0"/>
                <a:cs typeface="Times New Roman" panose="02020603050405020304" pitchFamily="18" charset="0"/>
              </a:rPr>
              <a:t>Evidence highlights that as children develop they take on board the narratives held of them by others which in turn forms the basis of how they go on to describe themselves (McLean &amp; Syed, 2015). </a:t>
            </a:r>
          </a:p>
        </p:txBody>
      </p:sp>
      <p:sp>
        <p:nvSpPr>
          <p:cNvPr id="9" name="Rectangle: Rounded Corners 8">
            <a:extLst>
              <a:ext uri="{FF2B5EF4-FFF2-40B4-BE49-F238E27FC236}">
                <a16:creationId xmlns:a16="http://schemas.microsoft.com/office/drawing/2014/main" id="{F5B2F30C-C067-75E3-360A-B611DAF6492E}"/>
              </a:ext>
            </a:extLst>
          </p:cNvPr>
          <p:cNvSpPr/>
          <p:nvPr/>
        </p:nvSpPr>
        <p:spPr>
          <a:xfrm>
            <a:off x="5508978" y="4893734"/>
            <a:ext cx="4662310" cy="1761066"/>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sz="1800" kern="100">
                <a:effectLst/>
                <a:latin typeface="Calibri" panose="020F0502020204030204" pitchFamily="34" charset="0"/>
                <a:ea typeface="Calibri" panose="020F0502020204030204" pitchFamily="34" charset="0"/>
                <a:cs typeface="Times New Roman" panose="02020603050405020304" pitchFamily="18" charset="0"/>
              </a:rPr>
              <a:t>Therefore, it is important that language used to speak about and represent children and young people is attended to, evaluated, critically reflected on and deconstructed.</a:t>
            </a:r>
          </a:p>
        </p:txBody>
      </p:sp>
      <p:pic>
        <p:nvPicPr>
          <p:cNvPr id="10" name="Content Placeholder 4" descr="A book cover with text&#10;&#10;Description automatically generated">
            <a:extLst>
              <a:ext uri="{FF2B5EF4-FFF2-40B4-BE49-F238E27FC236}">
                <a16:creationId xmlns:a16="http://schemas.microsoft.com/office/drawing/2014/main" id="{9C42C926-3AF5-1C67-5C64-C8A843CFF6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9645" y="203201"/>
            <a:ext cx="1557866" cy="1873780"/>
          </a:xfrm>
          <a:prstGeom prst="rect">
            <a:avLst/>
          </a:prstGeom>
          <a:ln w="28575">
            <a:solidFill>
              <a:schemeClr val="bg2">
                <a:lumMod val="10000"/>
              </a:schemeClr>
            </a:solidFill>
          </a:ln>
        </p:spPr>
      </p:pic>
    </p:spTree>
    <p:extLst>
      <p:ext uri="{BB962C8B-B14F-4D97-AF65-F5344CB8AC3E}">
        <p14:creationId xmlns:p14="http://schemas.microsoft.com/office/powerpoint/2010/main" val="1699649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33459-831F-30F1-8181-00C3A75935A7}"/>
              </a:ext>
            </a:extLst>
          </p:cNvPr>
          <p:cNvSpPr>
            <a:spLocks noGrp="1"/>
          </p:cNvSpPr>
          <p:nvPr>
            <p:ph type="title"/>
          </p:nvPr>
        </p:nvSpPr>
        <p:spPr/>
        <p:txBody>
          <a:bodyPr/>
          <a:lstStyle/>
          <a:p>
            <a:r>
              <a:rPr lang="en-GB" dirty="0"/>
              <a:t>What is victim blaming language?</a:t>
            </a:r>
          </a:p>
        </p:txBody>
      </p:sp>
      <p:sp>
        <p:nvSpPr>
          <p:cNvPr id="3" name="Content Placeholder 2">
            <a:extLst>
              <a:ext uri="{FF2B5EF4-FFF2-40B4-BE49-F238E27FC236}">
                <a16:creationId xmlns:a16="http://schemas.microsoft.com/office/drawing/2014/main" id="{6FAEAEC3-C6A7-4516-F8E5-C9DFEEE5989B}"/>
              </a:ext>
            </a:extLst>
          </p:cNvPr>
          <p:cNvSpPr>
            <a:spLocks noGrp="1"/>
          </p:cNvSpPr>
          <p:nvPr>
            <p:ph idx="1"/>
          </p:nvPr>
        </p:nvSpPr>
        <p:spPr>
          <a:xfrm>
            <a:off x="677334" y="1922127"/>
            <a:ext cx="7552266" cy="4659295"/>
          </a:xfrm>
        </p:spPr>
        <p:txBody>
          <a:bodyPr>
            <a:normAutofit/>
          </a:bodyPr>
          <a:lstStyle/>
          <a:p>
            <a:pPr marL="0" indent="0">
              <a:buNone/>
            </a:pPr>
            <a:r>
              <a:rPr lang="en-GB" dirty="0"/>
              <a:t>Victim blaming language refers to any language that implies, intentionally or unintentionally, that a victim is responsible for the abuse they have experienced.</a:t>
            </a:r>
          </a:p>
          <a:p>
            <a:pPr marL="0" indent="0">
              <a:buNone/>
            </a:pPr>
            <a:r>
              <a:rPr lang="en-GB" dirty="0"/>
              <a:t>The language we use is shaped by and normalised within the cultures we work, live, and spend time in. </a:t>
            </a:r>
          </a:p>
          <a:p>
            <a:pPr marL="0" indent="0">
              <a:buNone/>
            </a:pPr>
            <a:r>
              <a:rPr lang="en-GB" dirty="0"/>
              <a:t>As language evolves, phrases that were once commonly accepted may no longer be appropriate. </a:t>
            </a:r>
          </a:p>
          <a:p>
            <a:pPr marL="0" indent="0">
              <a:buNone/>
            </a:pPr>
            <a:r>
              <a:rPr lang="en-GB" dirty="0"/>
              <a:t>Therefore, it is crucial to maintain an open and reflective attitude to make sure that our language evolves in a way that supports and respects all individuals.</a:t>
            </a:r>
          </a:p>
          <a:p>
            <a:pPr marL="0" indent="0">
              <a:buNone/>
            </a:pPr>
            <a:endParaRPr lang="en-GB" dirty="0"/>
          </a:p>
        </p:txBody>
      </p:sp>
      <p:pic>
        <p:nvPicPr>
          <p:cNvPr id="5" name="Picture 4">
            <a:extLst>
              <a:ext uri="{FF2B5EF4-FFF2-40B4-BE49-F238E27FC236}">
                <a16:creationId xmlns:a16="http://schemas.microsoft.com/office/drawing/2014/main" id="{D113767A-EB1C-B9E7-1BE5-7EA9483BA28F}"/>
              </a:ext>
            </a:extLst>
          </p:cNvPr>
          <p:cNvPicPr>
            <a:picLocks noChangeAspect="1"/>
          </p:cNvPicPr>
          <p:nvPr/>
        </p:nvPicPr>
        <p:blipFill>
          <a:blip r:embed="rId3"/>
          <a:stretch>
            <a:fillRect/>
          </a:stretch>
        </p:blipFill>
        <p:spPr>
          <a:xfrm rot="392594">
            <a:off x="9090072" y="556605"/>
            <a:ext cx="2590001" cy="4392770"/>
          </a:xfrm>
          <a:prstGeom prst="rect">
            <a:avLst/>
          </a:prstGeom>
        </p:spPr>
      </p:pic>
      <p:sp>
        <p:nvSpPr>
          <p:cNvPr id="4" name="TextBox 3">
            <a:extLst>
              <a:ext uri="{FF2B5EF4-FFF2-40B4-BE49-F238E27FC236}">
                <a16:creationId xmlns:a16="http://schemas.microsoft.com/office/drawing/2014/main" id="{C302FD80-5D02-2368-F379-38F712C6AD91}"/>
              </a:ext>
            </a:extLst>
          </p:cNvPr>
          <p:cNvSpPr txBox="1"/>
          <p:nvPr/>
        </p:nvSpPr>
        <p:spPr>
          <a:xfrm>
            <a:off x="1546578" y="5870222"/>
            <a:ext cx="6603999" cy="369332"/>
          </a:xfrm>
          <a:prstGeom prst="rect">
            <a:avLst/>
          </a:prstGeom>
          <a:noFill/>
        </p:spPr>
        <p:txBody>
          <a:bodyPr wrap="square" rtlCol="0">
            <a:spAutoFit/>
          </a:bodyPr>
          <a:lstStyle/>
          <a:p>
            <a:r>
              <a:rPr lang="en-GB">
                <a:hlinkClick r:id="rId4"/>
              </a:rPr>
              <a:t>Child Exploitation Language Guide | The Children's Society</a:t>
            </a:r>
            <a:endParaRPr lang="en-GB" dirty="0"/>
          </a:p>
        </p:txBody>
      </p:sp>
    </p:spTree>
    <p:extLst>
      <p:ext uri="{BB962C8B-B14F-4D97-AF65-F5344CB8AC3E}">
        <p14:creationId xmlns:p14="http://schemas.microsoft.com/office/powerpoint/2010/main" val="2461554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37B87-9DA6-5883-340C-6F57F307D12F}"/>
              </a:ext>
            </a:extLst>
          </p:cNvPr>
          <p:cNvSpPr>
            <a:spLocks noGrp="1"/>
          </p:cNvSpPr>
          <p:nvPr>
            <p:ph type="title"/>
          </p:nvPr>
        </p:nvSpPr>
        <p:spPr/>
        <p:txBody>
          <a:bodyPr/>
          <a:lstStyle/>
          <a:p>
            <a:r>
              <a:rPr lang="en-GB" dirty="0"/>
              <a:t>Impact of victim blaming language </a:t>
            </a:r>
          </a:p>
        </p:txBody>
      </p:sp>
      <p:pic>
        <p:nvPicPr>
          <p:cNvPr id="9" name="Content Placeholder 8">
            <a:extLst>
              <a:ext uri="{FF2B5EF4-FFF2-40B4-BE49-F238E27FC236}">
                <a16:creationId xmlns:a16="http://schemas.microsoft.com/office/drawing/2014/main" id="{8AE5851B-BABE-E149-96D5-8FD6248E3FFD}"/>
              </a:ext>
            </a:extLst>
          </p:cNvPr>
          <p:cNvPicPr>
            <a:picLocks noGrp="1" noChangeAspect="1"/>
          </p:cNvPicPr>
          <p:nvPr>
            <p:ph idx="1"/>
          </p:nvPr>
        </p:nvPicPr>
        <p:blipFill>
          <a:blip r:embed="rId2"/>
          <a:stretch>
            <a:fillRect/>
          </a:stretch>
        </p:blipFill>
        <p:spPr>
          <a:xfrm>
            <a:off x="1061156" y="2065867"/>
            <a:ext cx="7326487" cy="4182533"/>
          </a:xfrm>
          <a:ln w="28575">
            <a:solidFill>
              <a:srgbClr val="0070C0"/>
            </a:solidFill>
          </a:ln>
        </p:spPr>
      </p:pic>
    </p:spTree>
    <p:extLst>
      <p:ext uri="{BB962C8B-B14F-4D97-AF65-F5344CB8AC3E}">
        <p14:creationId xmlns:p14="http://schemas.microsoft.com/office/powerpoint/2010/main" val="1394036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968CA-A843-7E1E-A263-5D6E61AA903B}"/>
              </a:ext>
            </a:extLst>
          </p:cNvPr>
          <p:cNvSpPr>
            <a:spLocks noGrp="1"/>
          </p:cNvSpPr>
          <p:nvPr>
            <p:ph type="title"/>
          </p:nvPr>
        </p:nvSpPr>
        <p:spPr>
          <a:xfrm>
            <a:off x="2675466" y="248356"/>
            <a:ext cx="6598535" cy="767644"/>
          </a:xfrm>
        </p:spPr>
        <p:txBody>
          <a:bodyPr/>
          <a:lstStyle/>
          <a:p>
            <a:r>
              <a:rPr lang="en-GB" dirty="0"/>
              <a:t>Adultification</a:t>
            </a:r>
          </a:p>
        </p:txBody>
      </p:sp>
      <p:sp>
        <p:nvSpPr>
          <p:cNvPr id="3" name="Content Placeholder 2">
            <a:extLst>
              <a:ext uri="{FF2B5EF4-FFF2-40B4-BE49-F238E27FC236}">
                <a16:creationId xmlns:a16="http://schemas.microsoft.com/office/drawing/2014/main" id="{BB961670-9867-3A40-55A0-30BF1C6E0A79}"/>
              </a:ext>
            </a:extLst>
          </p:cNvPr>
          <p:cNvSpPr>
            <a:spLocks noGrp="1"/>
          </p:cNvSpPr>
          <p:nvPr>
            <p:ph idx="1"/>
          </p:nvPr>
        </p:nvSpPr>
        <p:spPr>
          <a:xfrm>
            <a:off x="677334" y="1524001"/>
            <a:ext cx="8596668" cy="5249332"/>
          </a:xfrm>
        </p:spPr>
        <p:txBody>
          <a:bodyPr>
            <a:noAutofit/>
          </a:bodyPr>
          <a:lstStyle/>
          <a:p>
            <a:pPr>
              <a:buFont typeface="Wingdings" panose="05000000000000000000" pitchFamily="2" charset="2"/>
              <a:buChar char="Ø"/>
            </a:pPr>
            <a:r>
              <a:rPr lang="en-GB" sz="2000" dirty="0"/>
              <a:t>Adultification happens when preconceptions held about children, lead to them being treated and perceived as being more ‘adult-like’ (Goff et al, 2014, Davis, J. and Marsh, N.(2020). </a:t>
            </a:r>
          </a:p>
          <a:p>
            <a:pPr marL="0" indent="0">
              <a:buNone/>
            </a:pPr>
            <a:endParaRPr lang="en-GB" sz="2000" dirty="0"/>
          </a:p>
          <a:p>
            <a:pPr>
              <a:buFont typeface="Wingdings" panose="05000000000000000000" pitchFamily="2" charset="2"/>
              <a:buChar char="Ø"/>
            </a:pPr>
            <a:r>
              <a:rPr lang="en-GB" sz="2000" dirty="0"/>
              <a:t>Where children are ‘seen’ as more adult-like, further assumptions may be made about a child, including the perception that they have more agency, autonomy, and choice, than they actually do. </a:t>
            </a:r>
          </a:p>
          <a:p>
            <a:pPr marL="0" indent="0">
              <a:buNone/>
            </a:pPr>
            <a:endParaRPr lang="en-GB" sz="2000" dirty="0"/>
          </a:p>
          <a:p>
            <a:pPr>
              <a:buFont typeface="Wingdings" panose="05000000000000000000" pitchFamily="2" charset="2"/>
              <a:buChar char="Ø"/>
            </a:pPr>
            <a:r>
              <a:rPr lang="en-GB" sz="2000" dirty="0"/>
              <a:t>It is likely that these perceptions of children will transfer into the language used to describe them, affecting the ways in which they are supported and safeguarded by professionals</a:t>
            </a:r>
            <a:r>
              <a:rPr lang="en-GB" dirty="0"/>
              <a:t>.</a:t>
            </a:r>
          </a:p>
        </p:txBody>
      </p:sp>
    </p:spTree>
    <p:extLst>
      <p:ext uri="{BB962C8B-B14F-4D97-AF65-F5344CB8AC3E}">
        <p14:creationId xmlns:p14="http://schemas.microsoft.com/office/powerpoint/2010/main" val="3017805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28433-BBFB-CB8A-6546-917CA7347CB5}"/>
              </a:ext>
            </a:extLst>
          </p:cNvPr>
          <p:cNvSpPr>
            <a:spLocks noGrp="1"/>
          </p:cNvSpPr>
          <p:nvPr>
            <p:ph type="title"/>
          </p:nvPr>
        </p:nvSpPr>
        <p:spPr>
          <a:xfrm>
            <a:off x="677334" y="445626"/>
            <a:ext cx="8596668" cy="1484774"/>
          </a:xfrm>
        </p:spPr>
        <p:txBody>
          <a:bodyPr/>
          <a:lstStyle/>
          <a:p>
            <a:r>
              <a:rPr lang="en-GB" dirty="0"/>
              <a:t>Victim Blaming Language Video</a:t>
            </a:r>
          </a:p>
        </p:txBody>
      </p:sp>
      <p:sp>
        <p:nvSpPr>
          <p:cNvPr id="3" name="Content Placeholder 2">
            <a:extLst>
              <a:ext uri="{FF2B5EF4-FFF2-40B4-BE49-F238E27FC236}">
                <a16:creationId xmlns:a16="http://schemas.microsoft.com/office/drawing/2014/main" id="{A2B45DAA-A61E-EC41-C852-FDA1D4D57456}"/>
              </a:ext>
            </a:extLst>
          </p:cNvPr>
          <p:cNvSpPr>
            <a:spLocks noGrp="1"/>
          </p:cNvSpPr>
          <p:nvPr>
            <p:ph idx="1"/>
          </p:nvPr>
        </p:nvSpPr>
        <p:spPr>
          <a:xfrm>
            <a:off x="677334" y="2160589"/>
            <a:ext cx="8596668" cy="4401633"/>
          </a:xfrm>
        </p:spPr>
        <p:txBody>
          <a:bodyPr vert="horz" lIns="91440" tIns="45720" rIns="91440" bIns="45720" rtlCol="0" anchor="t">
            <a:normAutofit/>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hlinkClick r:id="rId4"/>
              </a:rPr>
              <a:t>Victim blaming language on Vimeo</a:t>
            </a: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pic>
        <p:nvPicPr>
          <p:cNvPr id="4" name="Online Media 3" title="Victim blaming language">
            <a:hlinkClick r:id="" action="ppaction://media"/>
            <a:extLst>
              <a:ext uri="{FF2B5EF4-FFF2-40B4-BE49-F238E27FC236}">
                <a16:creationId xmlns:a16="http://schemas.microsoft.com/office/drawing/2014/main" id="{518D183F-9124-8633-3ABD-2A5862709B4B}"/>
              </a:ext>
            </a:extLst>
          </p:cNvPr>
          <p:cNvPicPr>
            <a:picLocks noRot="1" noChangeAspect="1"/>
          </p:cNvPicPr>
          <p:nvPr>
            <a:videoFile r:link="rId1"/>
          </p:nvPr>
        </p:nvPicPr>
        <p:blipFill>
          <a:blip r:embed="rId5"/>
          <a:stretch>
            <a:fillRect/>
          </a:stretch>
        </p:blipFill>
        <p:spPr>
          <a:xfrm>
            <a:off x="1219200" y="1423793"/>
            <a:ext cx="9888637" cy="3808072"/>
          </a:xfrm>
          <a:prstGeom prst="rect">
            <a:avLst/>
          </a:prstGeom>
        </p:spPr>
      </p:pic>
    </p:spTree>
    <p:extLst>
      <p:ext uri="{BB962C8B-B14F-4D97-AF65-F5344CB8AC3E}">
        <p14:creationId xmlns:p14="http://schemas.microsoft.com/office/powerpoint/2010/main" val="1305433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31382-F4AC-5691-BF14-55646ED5757B}"/>
              </a:ext>
            </a:extLst>
          </p:cNvPr>
          <p:cNvSpPr>
            <a:spLocks noGrp="1"/>
          </p:cNvSpPr>
          <p:nvPr>
            <p:ph type="title"/>
          </p:nvPr>
        </p:nvSpPr>
        <p:spPr>
          <a:xfrm>
            <a:off x="2664178" y="192718"/>
            <a:ext cx="6609824" cy="720032"/>
          </a:xfrm>
        </p:spPr>
        <p:txBody>
          <a:bodyPr/>
          <a:lstStyle/>
          <a:p>
            <a:r>
              <a:rPr lang="en-GB" dirty="0"/>
              <a:t>What can we do? </a:t>
            </a:r>
          </a:p>
        </p:txBody>
      </p:sp>
      <p:sp>
        <p:nvSpPr>
          <p:cNvPr id="3" name="Content Placeholder 2">
            <a:extLst>
              <a:ext uri="{FF2B5EF4-FFF2-40B4-BE49-F238E27FC236}">
                <a16:creationId xmlns:a16="http://schemas.microsoft.com/office/drawing/2014/main" id="{0122113D-44C5-C681-E890-5484FA3A602D}"/>
              </a:ext>
            </a:extLst>
          </p:cNvPr>
          <p:cNvSpPr>
            <a:spLocks noGrp="1"/>
          </p:cNvSpPr>
          <p:nvPr>
            <p:ph idx="1"/>
          </p:nvPr>
        </p:nvSpPr>
        <p:spPr>
          <a:xfrm>
            <a:off x="677333" y="912750"/>
            <a:ext cx="8596669" cy="5128613"/>
          </a:xfrm>
        </p:spPr>
        <p:txBody>
          <a:bodyPr>
            <a:noAutofit/>
          </a:bodyPr>
          <a:lstStyle/>
          <a:p>
            <a:pPr marL="0" indent="0">
              <a:buNone/>
            </a:pPr>
            <a:r>
              <a:rPr lang="en-GB" sz="2000" dirty="0"/>
              <a:t>When working with young people it can be helpful to:</a:t>
            </a:r>
          </a:p>
          <a:p>
            <a:pPr>
              <a:buFont typeface="Wingdings" panose="05000000000000000000" pitchFamily="2" charset="2"/>
              <a:buChar char="Ø"/>
            </a:pPr>
            <a:endParaRPr lang="en-GB" sz="2000" dirty="0"/>
          </a:p>
          <a:p>
            <a:pPr>
              <a:buFont typeface="Wingdings" panose="05000000000000000000" pitchFamily="2" charset="2"/>
              <a:buChar char="Ø"/>
            </a:pPr>
            <a:r>
              <a:rPr lang="en-GB" sz="1600" dirty="0"/>
              <a:t>Listen to and engage with the language and terminology that they use while sharing alternatives. Doing so may form part of the work to help them understand exploitation and healthy relationships where this is needed and at its best, may help the young person to reframe their experiences and recognise that what happened to them wasn’t their fault. </a:t>
            </a:r>
          </a:p>
          <a:p>
            <a:pPr>
              <a:buFont typeface="Wingdings" panose="05000000000000000000" pitchFamily="2" charset="2"/>
              <a:buChar char="Ø"/>
            </a:pPr>
            <a:r>
              <a:rPr lang="en-GB" sz="1600" dirty="0"/>
              <a:t>It is also important to consider how different terms might feel for a young person to hear when used to describe them, including being labelled as a victim of exploitation, trafficking, or modern slavery. </a:t>
            </a:r>
          </a:p>
          <a:p>
            <a:pPr>
              <a:buFont typeface="Wingdings" panose="05000000000000000000" pitchFamily="2" charset="2"/>
              <a:buChar char="Ø"/>
            </a:pPr>
            <a:r>
              <a:rPr lang="en-GB" sz="1600" dirty="0"/>
              <a:t>While such terms are useful for discussions between professionals, they may feel disempowering for young people themselves. Ultimately only you as a professional can understand this dynamic and can work with the young person to identify terms you are both comfortable with using.</a:t>
            </a:r>
          </a:p>
          <a:p>
            <a:pPr>
              <a:buFont typeface="Wingdings" panose="05000000000000000000" pitchFamily="2" charset="2"/>
              <a:buChar char="Ø"/>
            </a:pPr>
            <a:r>
              <a:rPr lang="en-GB" sz="1600" dirty="0"/>
              <a:t>Focus on what has happened to the child or person rather than making a value judgement about their experiences. Recognise that assuming or suggesting consent has a real impact on victims’ lives.</a:t>
            </a:r>
          </a:p>
          <a:p>
            <a:pPr>
              <a:buFont typeface="Wingdings" panose="05000000000000000000" pitchFamily="2" charset="2"/>
              <a:buChar char="Ø"/>
            </a:pPr>
            <a:endParaRPr lang="en-GB" sz="1200" dirty="0"/>
          </a:p>
        </p:txBody>
      </p:sp>
    </p:spTree>
    <p:extLst>
      <p:ext uri="{BB962C8B-B14F-4D97-AF65-F5344CB8AC3E}">
        <p14:creationId xmlns:p14="http://schemas.microsoft.com/office/powerpoint/2010/main" val="308002167"/>
      </p:ext>
    </p:extLst>
  </p:cSld>
  <p:clrMapOvr>
    <a:masterClrMapping/>
  </p:clrMapOvr>
</p:sld>
</file>

<file path=ppt/theme/theme1.xml><?xml version="1.0" encoding="utf-8"?>
<a:theme xmlns:a="http://schemas.openxmlformats.org/drawingml/2006/main" name="NSCP">
  <a:themeElements>
    <a:clrScheme name="Custom 6">
      <a:dk1>
        <a:srgbClr val="5D2590"/>
      </a:dk1>
      <a:lt1>
        <a:sysClr val="window" lastClr="FFFFFF"/>
      </a:lt1>
      <a:dk2>
        <a:srgbClr val="5D2590"/>
      </a:dk2>
      <a:lt2>
        <a:srgbClr val="EBEBEB"/>
      </a:lt2>
      <a:accent1>
        <a:srgbClr val="2E99B8"/>
      </a:accent1>
      <a:accent2>
        <a:srgbClr val="EC127B"/>
      </a:accent2>
      <a:accent3>
        <a:srgbClr val="2E99B8"/>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NSCP" id="{CFB50278-0ABE-494A-9A9D-65792B3224EC}" vid="{608FD9E2-2D75-42D1-A3F7-83D8B5D6C9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8cc1ac3-d661-4513-9676-173c55b04fe2" xsi:nil="true"/>
    <lcf76f155ced4ddcb4097134ff3c332f xmlns="266386c2-4a28-4eac-9d72-44a57038a4a7">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631EC0B02E5A1469B8ADA56C219CC9A" ma:contentTypeVersion="17" ma:contentTypeDescription="Create a new document." ma:contentTypeScope="" ma:versionID="b5f4bd333cb3feadc182b50821c7f538">
  <xsd:schema xmlns:xsd="http://www.w3.org/2001/XMLSchema" xmlns:xs="http://www.w3.org/2001/XMLSchema" xmlns:p="http://schemas.microsoft.com/office/2006/metadata/properties" xmlns:ns2="266386c2-4a28-4eac-9d72-44a57038a4a7" xmlns:ns3="e23680b2-1b83-4dc2-850a-835b6a481ab8" xmlns:ns4="88cc1ac3-d661-4513-9676-173c55b04fe2" targetNamespace="http://schemas.microsoft.com/office/2006/metadata/properties" ma:root="true" ma:fieldsID="8f216ffd62196c672c4cd27efa7b31e2" ns2:_="" ns3:_="" ns4:_="">
    <xsd:import namespace="266386c2-4a28-4eac-9d72-44a57038a4a7"/>
    <xsd:import namespace="e23680b2-1b83-4dc2-850a-835b6a481ab8"/>
    <xsd:import namespace="88cc1ac3-d661-4513-9676-173c55b04fe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LengthInSeconds" minOccurs="0"/>
                <xsd:element ref="ns2:MediaServiceDateTaken"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6386c2-4a28-4eac-9d72-44a57038a4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2976cec-d0ce-485f-bc4a-34973482e79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3680b2-1b83-4dc2-850a-835b6a481ab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8cc1ac3-d661-4513-9676-173c55b04fe2"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deaa7c95-9b1b-4cb7-87a6-d8ab807b3f62}" ma:internalName="TaxCatchAll" ma:showField="CatchAllData" ma:web="e23680b2-1b83-4dc2-850a-835b6a481ab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B09C140-DD01-4D2D-88E0-DD23A1E82A92}">
  <ds:schemaRefs>
    <ds:schemaRef ds:uri="http://schemas.microsoft.com/office/2006/metadata/properties"/>
    <ds:schemaRef ds:uri="http://schemas.microsoft.com/office/infopath/2007/PartnerControls"/>
    <ds:schemaRef ds:uri="88cc1ac3-d661-4513-9676-173c55b04fe2"/>
    <ds:schemaRef ds:uri="266386c2-4a28-4eac-9d72-44a57038a4a7"/>
  </ds:schemaRefs>
</ds:datastoreItem>
</file>

<file path=customXml/itemProps2.xml><?xml version="1.0" encoding="utf-8"?>
<ds:datastoreItem xmlns:ds="http://schemas.openxmlformats.org/officeDocument/2006/customXml" ds:itemID="{BF8F34E2-6F82-433C-850B-5F36192028FC}">
  <ds:schemaRefs>
    <ds:schemaRef ds:uri="http://schemas.microsoft.com/sharepoint/v3/contenttype/forms"/>
  </ds:schemaRefs>
</ds:datastoreItem>
</file>

<file path=customXml/itemProps3.xml><?xml version="1.0" encoding="utf-8"?>
<ds:datastoreItem xmlns:ds="http://schemas.openxmlformats.org/officeDocument/2006/customXml" ds:itemID="{D54B5904-2757-4AC9-88D8-0F936B9DBF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6386c2-4a28-4eac-9d72-44a57038a4a7"/>
    <ds:schemaRef ds:uri="e23680b2-1b83-4dc2-850a-835b6a481ab8"/>
    <ds:schemaRef ds:uri="88cc1ac3-d661-4513-9676-173c55b04f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8fd7c08e-9c24-436d-a6ad-a8ecb8394d49}" enabled="1" method="Standard" siteId="{6e5a37bb-a961-4e4f-baae-2798a2245f30}" removed="0"/>
</clbl:labelList>
</file>

<file path=docProps/app.xml><?xml version="1.0" encoding="utf-8"?>
<Properties xmlns="http://schemas.openxmlformats.org/officeDocument/2006/extended-properties" xmlns:vt="http://schemas.openxmlformats.org/officeDocument/2006/docPropsVTypes">
  <Template>NSCP</Template>
  <TotalTime>428</TotalTime>
  <Words>3714</Words>
  <Application>Microsoft Office PowerPoint</Application>
  <PresentationFormat>Widescreen</PresentationFormat>
  <Paragraphs>235</Paragraphs>
  <Slides>24</Slides>
  <Notes>11</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Roboto</vt:lpstr>
      <vt:lpstr>Trebuchet MS</vt:lpstr>
      <vt:lpstr>Wingdings</vt:lpstr>
      <vt:lpstr>Wingdings 3</vt:lpstr>
      <vt:lpstr>NSCP</vt:lpstr>
      <vt:lpstr>Child Exploitation</vt:lpstr>
      <vt:lpstr>Making Words Matter </vt:lpstr>
      <vt:lpstr>What is meant by attending to language?</vt:lpstr>
      <vt:lpstr>Why is language important? </vt:lpstr>
      <vt:lpstr>What is victim blaming language?</vt:lpstr>
      <vt:lpstr>Impact of victim blaming language </vt:lpstr>
      <vt:lpstr>Adultification</vt:lpstr>
      <vt:lpstr>Victim Blaming Language Video</vt:lpstr>
      <vt:lpstr>What can we do? </vt:lpstr>
      <vt:lpstr>What can we do? </vt:lpstr>
      <vt:lpstr>PowerPoint Presentation</vt:lpstr>
      <vt:lpstr>Why Language Matters video</vt:lpstr>
      <vt:lpstr>Appropriate Language </vt:lpstr>
      <vt:lpstr>“Boyfriend, girlfriend, partner or in a relationship with”</vt:lpstr>
      <vt:lpstr>“Broken, damaged, troubled”</vt:lpstr>
      <vt:lpstr>“Putting themselves at risk”</vt:lpstr>
      <vt:lpstr>“Runaway, delinquent”</vt:lpstr>
      <vt:lpstr>“Sexual activity with …”</vt:lpstr>
      <vt:lpstr>“They are involved in a gang or criminality”</vt:lpstr>
      <vt:lpstr>“They will not engage with services”</vt:lpstr>
      <vt:lpstr>“They will not engage with services” continued…</vt:lpstr>
      <vt:lpstr>Promiscuous</vt:lpstr>
      <vt:lpstr>“Prostituting themselves” </vt:lpstr>
      <vt:lpstr>Further Resources </vt:lpstr>
    </vt:vector>
  </TitlesOfParts>
  <Company>NCC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Baumber</dc:creator>
  <cp:lastModifiedBy>Trish Jordan</cp:lastModifiedBy>
  <cp:revision>51</cp:revision>
  <dcterms:created xsi:type="dcterms:W3CDTF">2019-01-14T09:58:08Z</dcterms:created>
  <dcterms:modified xsi:type="dcterms:W3CDTF">2024-12-12T12:30:51Z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0x0101002631EC0B02E5A1469B8ADA56C219CC9A</vt:lpwstr>
  </property>
  <property fmtid="{D5CDD505-2E9C-101B-9397-08002B2CF9AE}" pid="3" name="Order">
    <vt:r8>100</vt:r8>
  </property>
  <property fmtid="{D5CDD505-2E9C-101B-9397-08002B2CF9AE}" pid="4" name="MediaServiceImageTags">
    <vt:lpwstr/>
  </property>
</Properties>
</file>