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0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p:scale>
          <a:sx n="90" d="100"/>
          <a:sy n="90" d="100"/>
        </p:scale>
        <p:origin x="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pic>
        <p:nvPicPr>
          <p:cNvPr id="8" name="Picture 7"/>
          <p:cNvPicPr>
            <a:picLocks noChangeAspect="1"/>
          </p:cNvPicPr>
          <p:nvPr/>
        </p:nvPicPr>
        <p:blipFill>
          <a:blip r:embed="rId2"/>
          <a:stretch>
            <a:fillRect/>
          </a:stretch>
        </p:blipFill>
        <p:spPr>
          <a:xfrm>
            <a:off x="1403477" y="368906"/>
            <a:ext cx="4005389" cy="1141998"/>
          </a:xfrm>
          <a:prstGeom prst="rect">
            <a:avLst/>
          </a:prstGeom>
        </p:spPr>
      </p:pic>
    </p:spTree>
    <p:extLst>
      <p:ext uri="{BB962C8B-B14F-4D97-AF65-F5344CB8AC3E}">
        <p14:creationId xmlns:p14="http://schemas.microsoft.com/office/powerpoint/2010/main" val="312040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8773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5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6434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01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24029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1412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7376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0232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5169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5CE7B8-D5C7-4430-A0D6-E2D68F802D83}" type="datetimeFigureOut">
              <a:rPr lang="en-GB" smtClean="0"/>
              <a:t>13/05/2024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6463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CE7B8-D5C7-4430-A0D6-E2D68F802D83}" type="datetimeFigureOut">
              <a:rPr lang="en-GB" smtClean="0"/>
              <a:t>13/05/2024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70927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5CE7B8-D5C7-4430-A0D6-E2D68F802D83}" type="datetimeFigureOut">
              <a:rPr lang="en-GB" smtClean="0"/>
              <a:t>13/05/2024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85810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CE7B8-D5C7-4430-A0D6-E2D68F802D83}" type="datetimeFigureOut">
              <a:rPr lang="en-GB" smtClean="0"/>
              <a:t>13/05/2024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79298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13/05/2024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2070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13/05/2024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169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CE7B8-D5C7-4430-A0D6-E2D68F802D83}" type="datetimeFigureOut">
              <a:rPr lang="en-GB" smtClean="0"/>
              <a:t>13/05/2024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54250-14CF-4D17-BF7A-DCA5A0D1B887}" type="slidenum">
              <a:rPr lang="en-GB" smtClean="0"/>
              <a:t>‹#›</a:t>
            </a:fld>
            <a:endParaRPr lang="en-GB"/>
          </a:p>
        </p:txBody>
      </p:sp>
    </p:spTree>
    <p:extLst>
      <p:ext uri="{BB962C8B-B14F-4D97-AF65-F5344CB8AC3E}">
        <p14:creationId xmlns:p14="http://schemas.microsoft.com/office/powerpoint/2010/main" val="126382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nottinghamshirescb.proceduresonline.com/p_ch_sexual_exploit.html"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1DFF7-9420-2BAD-760C-E42192EA6B67}"/>
              </a:ext>
            </a:extLst>
          </p:cNvPr>
          <p:cNvSpPr>
            <a:spLocks noGrp="1"/>
          </p:cNvSpPr>
          <p:nvPr>
            <p:ph type="title"/>
          </p:nvPr>
        </p:nvSpPr>
        <p:spPr>
          <a:xfrm>
            <a:off x="599512" y="1022466"/>
            <a:ext cx="3932350" cy="4422370"/>
          </a:xfrm>
          <a:solidFill>
            <a:schemeClr val="accent1">
              <a:lumMod val="20000"/>
              <a:lumOff val="80000"/>
            </a:schemeClr>
          </a:solidFill>
        </p:spPr>
        <p:txBody>
          <a:bodyPr anchor="t">
            <a:normAutofit fontScale="90000"/>
          </a:bodyPr>
          <a:lstStyle/>
          <a:p>
            <a:r>
              <a:rPr lang="en-GB" sz="1300" dirty="0">
                <a:solidFill>
                  <a:schemeClr val="bg2">
                    <a:lumMod val="10000"/>
                  </a:schemeClr>
                </a:solidFill>
                <a:latin typeface="Arial" panose="020B0604020202020204" pitchFamily="34" charset="0"/>
                <a:cs typeface="Arial" panose="020B0604020202020204" pitchFamily="34" charset="0"/>
              </a:rPr>
              <a:t>Practitioners met to reflect on the multi-agency safeguarding response to a 17-year-old young person who was in the care of the local authority. There were concerns that she was being sexually exploited, and criminally exploited by being encouraged to sell drugs.  Concerns increased about a known adult male, and she was assessed as high risk of child sexual exploitation. The Multi- Agency Sexual Exploitation (MASE) panel also had oversight of this young person and escalated concerns. </a:t>
            </a:r>
            <a:br>
              <a:rPr lang="en-GB" sz="1300" dirty="0">
                <a:solidFill>
                  <a:schemeClr val="bg2">
                    <a:lumMod val="10000"/>
                  </a:schemeClr>
                </a:solidFill>
                <a:latin typeface="Arial" panose="020B0604020202020204" pitchFamily="34" charset="0"/>
                <a:cs typeface="Arial" panose="020B0604020202020204" pitchFamily="34" charset="0"/>
              </a:rPr>
            </a:br>
            <a:br>
              <a:rPr lang="en-GB" sz="1300" dirty="0">
                <a:solidFill>
                  <a:schemeClr val="bg2">
                    <a:lumMod val="10000"/>
                  </a:schemeClr>
                </a:solidFill>
                <a:latin typeface="Arial" panose="020B0604020202020204" pitchFamily="34" charset="0"/>
                <a:cs typeface="Arial" panose="020B0604020202020204" pitchFamily="34" charset="0"/>
              </a:rPr>
            </a:br>
            <a:r>
              <a:rPr lang="en-GB" sz="1300" dirty="0">
                <a:solidFill>
                  <a:schemeClr val="bg2">
                    <a:lumMod val="10000"/>
                  </a:schemeClr>
                </a:solidFill>
                <a:latin typeface="Arial" panose="020B0604020202020204" pitchFamily="34" charset="0"/>
                <a:cs typeface="Arial" panose="020B0604020202020204" pitchFamily="34" charset="0"/>
              </a:rPr>
              <a:t>The young person referred to one adult as her “boyfriend” however this was an abusive relationship that she could not consent to. Education had been a stabilising part of this young persons’ life, but this changed as she moved on to further education. She was known to be using drugs. A number of support agencies tried to engage with her. </a:t>
            </a:r>
            <a:br>
              <a:rPr lang="en-GB" sz="1300" dirty="0">
                <a:solidFill>
                  <a:schemeClr val="bg2">
                    <a:lumMod val="10000"/>
                  </a:schemeClr>
                </a:solidFill>
                <a:latin typeface="Arial" panose="020B0604020202020204" pitchFamily="34" charset="0"/>
                <a:cs typeface="Arial" panose="020B0604020202020204" pitchFamily="34" charset="0"/>
              </a:rPr>
            </a:br>
            <a:br>
              <a:rPr lang="en-GB" sz="1300" dirty="0">
                <a:solidFill>
                  <a:schemeClr val="bg2">
                    <a:lumMod val="10000"/>
                  </a:schemeClr>
                </a:solidFill>
                <a:latin typeface="Arial" panose="020B0604020202020204" pitchFamily="34" charset="0"/>
                <a:cs typeface="Arial" panose="020B0604020202020204" pitchFamily="34" charset="0"/>
              </a:rPr>
            </a:br>
            <a:r>
              <a:rPr lang="en-GB" sz="1300" dirty="0">
                <a:solidFill>
                  <a:schemeClr val="bg2">
                    <a:lumMod val="10000"/>
                  </a:schemeClr>
                </a:solidFill>
                <a:latin typeface="Arial" panose="020B0604020202020204" pitchFamily="34" charset="0"/>
                <a:cs typeface="Arial" panose="020B0604020202020204" pitchFamily="34" charset="0"/>
              </a:rPr>
              <a:t>Professionals working with her became increasingly worried around her presentation, escalating to a situation where she was found extremely unwell in a hotel room, with evidence she had been exploited and sexually abused. </a:t>
            </a:r>
            <a:br>
              <a:rPr lang="en-GB" sz="1300" dirty="0">
                <a:latin typeface="Arial" panose="020B0604020202020204" pitchFamily="34" charset="0"/>
                <a:cs typeface="Arial" panose="020B0604020202020204" pitchFamily="34" charset="0"/>
              </a:rPr>
            </a:br>
            <a:br>
              <a:rPr lang="en-GB" sz="1200" dirty="0">
                <a:latin typeface="Arial" panose="020B0604020202020204" pitchFamily="34" charset="0"/>
                <a:cs typeface="Arial" panose="020B0604020202020204" pitchFamily="34" charset="0"/>
              </a:rPr>
            </a:br>
            <a:br>
              <a:rPr lang="en-GB" sz="1200" dirty="0">
                <a:latin typeface="Arial" panose="020B0604020202020204" pitchFamily="34" charset="0"/>
                <a:cs typeface="Arial" panose="020B0604020202020204" pitchFamily="34" charset="0"/>
              </a:rPr>
            </a:br>
            <a:br>
              <a:rPr lang="en-GB" sz="1200" dirty="0">
                <a:latin typeface="Arial" panose="020B0604020202020204" pitchFamily="34" charset="0"/>
                <a:cs typeface="Arial" panose="020B0604020202020204" pitchFamily="34" charset="0"/>
              </a:rPr>
            </a:br>
            <a:endParaRPr lang="en-GB" sz="1600" b="1" u="sng" dirty="0"/>
          </a:p>
        </p:txBody>
      </p:sp>
      <p:sp>
        <p:nvSpPr>
          <p:cNvPr id="5" name="Content Placeholder 4">
            <a:extLst>
              <a:ext uri="{FF2B5EF4-FFF2-40B4-BE49-F238E27FC236}">
                <a16:creationId xmlns:a16="http://schemas.microsoft.com/office/drawing/2014/main" id="{5A673811-A989-705C-4745-CE00694DCEE1}"/>
              </a:ext>
            </a:extLst>
          </p:cNvPr>
          <p:cNvSpPr>
            <a:spLocks noGrp="1"/>
          </p:cNvSpPr>
          <p:nvPr>
            <p:ph idx="1"/>
          </p:nvPr>
        </p:nvSpPr>
        <p:spPr>
          <a:xfrm>
            <a:off x="4886920" y="1022466"/>
            <a:ext cx="4513541" cy="5162203"/>
          </a:xfrm>
          <a:solidFill>
            <a:schemeClr val="accent3">
              <a:lumMod val="40000"/>
              <a:lumOff val="60000"/>
            </a:schemeClr>
          </a:solidFill>
        </p:spPr>
        <p:txBody>
          <a:bodyPr>
            <a:normAutofit fontScale="40000" lnSpcReduction="20000"/>
          </a:bodyPr>
          <a:lstStyle/>
          <a:p>
            <a:pPr marL="0" indent="0" algn="ctr">
              <a:buNone/>
            </a:pPr>
            <a:endParaRPr lang="en-GB" sz="2200" b="1" u="sng" dirty="0">
              <a:solidFill>
                <a:schemeClr val="bg2">
                  <a:lumMod val="10000"/>
                </a:schemeClr>
              </a:solidFill>
            </a:endParaRPr>
          </a:p>
          <a:p>
            <a:pPr marL="0" indent="0" algn="ctr">
              <a:buNone/>
            </a:pPr>
            <a:r>
              <a:rPr lang="en-GB" sz="3300" b="1" u="sng" dirty="0">
                <a:solidFill>
                  <a:schemeClr val="bg2">
                    <a:lumMod val="10000"/>
                  </a:schemeClr>
                </a:solidFill>
                <a:latin typeface="Arial" panose="020B0604020202020204" pitchFamily="34" charset="0"/>
                <a:cs typeface="Arial" panose="020B0604020202020204" pitchFamily="34" charset="0"/>
              </a:rPr>
              <a:t>Practitioner learning </a:t>
            </a:r>
          </a:p>
          <a:p>
            <a:r>
              <a:rPr lang="en-GB" sz="28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Professionals recognised the risks to this young person and worked together to disrupt them, however she still experienced significant harm. </a:t>
            </a:r>
          </a:p>
          <a:p>
            <a:r>
              <a:rPr lang="en-GB" sz="28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It is not the responsibility of a young person to raise concerns and professionals must remember that a </a:t>
            </a:r>
            <a:r>
              <a:rPr lang="en-GB" sz="2800" b="1"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child cannot consent to their own exploitation and abuse</a:t>
            </a:r>
            <a:r>
              <a:rPr lang="en-GB" sz="28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 </a:t>
            </a:r>
          </a:p>
          <a:p>
            <a:r>
              <a:rPr lang="en-GB" sz="28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To respond effectively, police officers need to know about risks to young people. S</a:t>
            </a:r>
            <a:r>
              <a:rPr lang="en-GB" sz="28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rPr>
              <a:t>ince this learning event, the police have created a dedicated safeguarding team with a remit to identify children at risk of exploitation and provide support for officers outside of this team.</a:t>
            </a:r>
          </a:p>
          <a:p>
            <a:r>
              <a:rPr lang="en-GB" sz="2800" b="0" i="0" dirty="0">
                <a:solidFill>
                  <a:schemeClr val="bg2">
                    <a:lumMod val="10000"/>
                  </a:schemeClr>
                </a:solidFill>
                <a:effectLst/>
                <a:latin typeface="Arial" panose="020B0604020202020204" pitchFamily="34" charset="0"/>
                <a:cs typeface="Arial" panose="020B0604020202020204" pitchFamily="34" charset="0"/>
              </a:rPr>
              <a:t>Education is as a protective factor, but extra planning and support may be needed around points of transition as young people can be more vulnerable. This includes when a young person is moving to further education. </a:t>
            </a:r>
          </a:p>
          <a:p>
            <a:r>
              <a:rPr lang="en-GB" sz="2800" dirty="0">
                <a:solidFill>
                  <a:schemeClr val="bg2">
                    <a:lumMod val="10000"/>
                  </a:schemeClr>
                </a:solidFill>
                <a:latin typeface="Arial" panose="020B0604020202020204" pitchFamily="34" charset="0"/>
                <a:cs typeface="Arial" panose="020B0604020202020204" pitchFamily="34" charset="0"/>
              </a:rPr>
              <a:t>Agencies need to be aware of and follow escalation procedures when required.</a:t>
            </a:r>
            <a:r>
              <a:rPr lang="en-GB" sz="2800" b="0" i="0" dirty="0">
                <a:solidFill>
                  <a:schemeClr val="bg2">
                    <a:lumMod val="10000"/>
                  </a:schemeClr>
                </a:solidFill>
                <a:effectLst/>
                <a:latin typeface="Arial" panose="020B0604020202020204" pitchFamily="34" charset="0"/>
                <a:cs typeface="Arial" panose="020B0604020202020204" pitchFamily="34" charset="0"/>
              </a:rPr>
              <a:t> </a:t>
            </a:r>
            <a:endParaRPr lang="en-GB" sz="2800" dirty="0">
              <a:solidFill>
                <a:schemeClr val="bg2">
                  <a:lumMod val="10000"/>
                </a:schemeClr>
              </a:solidFill>
              <a:effectLst/>
              <a:latin typeface="Arial" panose="020B0604020202020204" pitchFamily="34" charset="0"/>
              <a:ea typeface="Calibri" panose="020F0502020204030204" pitchFamily="34" charset="0"/>
              <a:cs typeface="Arial" panose="020B0604020202020204" pitchFamily="34" charset="0"/>
            </a:endParaRPr>
          </a:p>
          <a:p>
            <a:r>
              <a:rPr lang="en-GB" sz="28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Practitioners who spend time with the young people and build relationships are vital in helping to keep them safe. Information sharing remains key, including with non-statutory services such as accommodation providers to support them in doing so. </a:t>
            </a:r>
          </a:p>
          <a:p>
            <a:r>
              <a:rPr lang="en-GB" sz="2800" dirty="0">
                <a:solidFill>
                  <a:schemeClr val="bg2">
                    <a:lumMod val="10000"/>
                  </a:schemeClr>
                </a:solidFill>
                <a:latin typeface="Arial" panose="020B0604020202020204" pitchFamily="34" charset="0"/>
                <a:ea typeface="Calibri" panose="020F0502020204030204" pitchFamily="34" charset="0"/>
                <a:cs typeface="Arial" panose="020B0604020202020204" pitchFamily="34" charset="0"/>
              </a:rPr>
              <a:t>Practitioners working with care experienced young people should keep a trauma informed approach in mind. </a:t>
            </a:r>
          </a:p>
          <a:p>
            <a:pPr marL="0" indent="0">
              <a:buNone/>
            </a:pPr>
            <a:endParaRPr lang="en-GB" sz="1400" b="1" u="sng" dirty="0">
              <a:solidFill>
                <a:schemeClr val="bg2">
                  <a:lumMod val="10000"/>
                </a:schemeClr>
              </a:solidFill>
            </a:endParaRPr>
          </a:p>
        </p:txBody>
      </p:sp>
      <p:sp>
        <p:nvSpPr>
          <p:cNvPr id="6" name="Text Placeholder 5">
            <a:extLst>
              <a:ext uri="{FF2B5EF4-FFF2-40B4-BE49-F238E27FC236}">
                <a16:creationId xmlns:a16="http://schemas.microsoft.com/office/drawing/2014/main" id="{A75C8D67-417E-6C2A-5667-764E4DD66A45}"/>
              </a:ext>
            </a:extLst>
          </p:cNvPr>
          <p:cNvSpPr>
            <a:spLocks noGrp="1"/>
          </p:cNvSpPr>
          <p:nvPr>
            <p:ph type="body" sz="half" idx="2"/>
          </p:nvPr>
        </p:nvSpPr>
        <p:spPr>
          <a:xfrm>
            <a:off x="677334" y="5444836"/>
            <a:ext cx="3854528" cy="739833"/>
          </a:xfrm>
          <a:solidFill>
            <a:schemeClr val="accent2">
              <a:lumMod val="60000"/>
              <a:lumOff val="40000"/>
            </a:schemeClr>
          </a:solidFill>
        </p:spPr>
        <p:txBody>
          <a:bodyPr>
            <a:normAutofit fontScale="92500"/>
          </a:bodyPr>
          <a:lstStyle/>
          <a:p>
            <a:r>
              <a:rPr lang="en-GB" b="1" u="sng" dirty="0">
                <a:solidFill>
                  <a:schemeClr val="bg2">
                    <a:lumMod val="10000"/>
                  </a:schemeClr>
                </a:solidFill>
              </a:rPr>
              <a:t>Links to </a:t>
            </a:r>
            <a:r>
              <a:rPr lang="en-GB" b="1" u="sng" dirty="0">
                <a:solidFill>
                  <a:schemeClr val="bg2">
                    <a:lumMod val="10000"/>
                  </a:schemeClr>
                </a:solidFill>
                <a:effectLst/>
                <a:ea typeface="Calibri" panose="020F0502020204030204" pitchFamily="34" charset="0"/>
              </a:rPr>
              <a:t>Local/National/Themed Guidance </a:t>
            </a:r>
          </a:p>
          <a:p>
            <a:r>
              <a:rPr lang="en-GB" dirty="0">
                <a:solidFill>
                  <a:srgbClr val="1C07B9"/>
                </a:solidFill>
                <a:hlinkClick r:id="rId2">
                  <a:extLst>
                    <a:ext uri="{A12FA001-AC4F-418D-AE19-62706E023703}">
                      <ahyp:hlinkClr xmlns:ahyp="http://schemas.microsoft.com/office/drawing/2018/hyperlinkcolor" val="tx"/>
                    </a:ext>
                  </a:extLst>
                </a:hlinkClick>
              </a:rPr>
              <a:t>Child Sexual Exploitation (proceduresonline.com)</a:t>
            </a:r>
            <a:endParaRPr lang="en-GB" dirty="0">
              <a:solidFill>
                <a:srgbClr val="1C07B9"/>
              </a:solidFill>
            </a:endParaRPr>
          </a:p>
          <a:p>
            <a:endParaRPr lang="en-GB" b="1" u="sng" dirty="0">
              <a:solidFill>
                <a:schemeClr val="bg2">
                  <a:lumMod val="10000"/>
                </a:schemeClr>
              </a:solidFill>
              <a:effectLst/>
              <a:ea typeface="Calibri" panose="020F0502020204030204" pitchFamily="34" charset="0"/>
            </a:endParaRPr>
          </a:p>
        </p:txBody>
      </p:sp>
      <p:sp>
        <p:nvSpPr>
          <p:cNvPr id="7" name="TextBox 6">
            <a:extLst>
              <a:ext uri="{FF2B5EF4-FFF2-40B4-BE49-F238E27FC236}">
                <a16:creationId xmlns:a16="http://schemas.microsoft.com/office/drawing/2014/main" id="{6F1F5D93-FA43-E29E-EF78-DD8C774615B1}"/>
              </a:ext>
            </a:extLst>
          </p:cNvPr>
          <p:cNvSpPr txBox="1"/>
          <p:nvPr/>
        </p:nvSpPr>
        <p:spPr>
          <a:xfrm>
            <a:off x="599512" y="462543"/>
            <a:ext cx="8800949" cy="369332"/>
          </a:xfrm>
          <a:prstGeom prst="rect">
            <a:avLst/>
          </a:prstGeom>
          <a:noFill/>
        </p:spPr>
        <p:txBody>
          <a:bodyPr wrap="square" lIns="91440" tIns="45720" rIns="91440" bIns="45720" rtlCol="0" anchor="t">
            <a:spAutoFit/>
          </a:bodyPr>
          <a:lstStyle/>
          <a:p>
            <a:r>
              <a:rPr lang="en-GB" dirty="0"/>
              <a:t>Practitioner learning event – September 23  </a:t>
            </a:r>
          </a:p>
        </p:txBody>
      </p:sp>
    </p:spTree>
    <p:extLst>
      <p:ext uri="{BB962C8B-B14F-4D97-AF65-F5344CB8AC3E}">
        <p14:creationId xmlns:p14="http://schemas.microsoft.com/office/powerpoint/2010/main" val="697342336"/>
      </p:ext>
    </p:extLst>
  </p:cSld>
  <p:clrMapOvr>
    <a:masterClrMapping/>
  </p:clrMapOvr>
</p:sld>
</file>

<file path=ppt/theme/theme1.xml><?xml version="1.0" encoding="utf-8"?>
<a:theme xmlns:a="http://schemas.openxmlformats.org/drawingml/2006/main" name="NSCP">
  <a:themeElements>
    <a:clrScheme name="Custom 6">
      <a:dk1>
        <a:srgbClr val="5D2590"/>
      </a:dk1>
      <a:lt1>
        <a:sysClr val="window" lastClr="FFFFFF"/>
      </a:lt1>
      <a:dk2>
        <a:srgbClr val="5D2590"/>
      </a:dk2>
      <a:lt2>
        <a:srgbClr val="EBEBEB"/>
      </a:lt2>
      <a:accent1>
        <a:srgbClr val="2E99B8"/>
      </a:accent1>
      <a:accent2>
        <a:srgbClr val="EC127B"/>
      </a:accent2>
      <a:accent3>
        <a:srgbClr val="2E99B8"/>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NSCP" id="{CFB50278-0ABE-494A-9A9D-65792B3224EC}" vid="{608FD9E2-2D75-42D1-A3F7-83D8B5D6C9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7C6F1C0044C43AFE572D2B6526C3E" ma:contentTypeVersion="7" ma:contentTypeDescription="Create a new document." ma:contentTypeScope="" ma:versionID="e1620c52e052fe93f878c4ceea76797f">
  <xsd:schema xmlns:xsd="http://www.w3.org/2001/XMLSchema" xmlns:xs="http://www.w3.org/2001/XMLSchema" xmlns:p="http://schemas.microsoft.com/office/2006/metadata/properties" xmlns:ns2="e23680b2-1b83-4dc2-850a-835b6a481ab8" xmlns:ns3="5f135c8d-1f21-4cc2-8752-442c0f7e7c18" targetNamespace="http://schemas.microsoft.com/office/2006/metadata/properties" ma:root="true" ma:fieldsID="8fe941104d1c853cacdd8a65e19972b5" ns2:_="" ns3:_="">
    <xsd:import namespace="e23680b2-1b83-4dc2-850a-835b6a481ab8"/>
    <xsd:import namespace="5f135c8d-1f21-4cc2-8752-442c0f7e7c1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3680b2-1b83-4dc2-850a-835b6a481a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135c8d-1f21-4cc2-8752-442c0f7e7c1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5C31FA-BDD8-4FCB-AD8A-594F011B9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3680b2-1b83-4dc2-850a-835b6a481ab8"/>
    <ds:schemaRef ds:uri="5f135c8d-1f21-4cc2-8752-442c0f7e7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8F34E2-6F82-433C-850B-5F36192028FC}">
  <ds:schemaRefs>
    <ds:schemaRef ds:uri="http://schemas.microsoft.com/sharepoint/v3/contenttype/forms"/>
  </ds:schemaRefs>
</ds:datastoreItem>
</file>

<file path=customXml/itemProps3.xml><?xml version="1.0" encoding="utf-8"?>
<ds:datastoreItem xmlns:ds="http://schemas.openxmlformats.org/officeDocument/2006/customXml" ds:itemID="{6B09C140-DD01-4D2D-88E0-DD23A1E82A92}">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6e5a37bb-a961-4e4f-baae-2798a2245f30}" enabled="0" method="" siteId="{6e5a37bb-a961-4e4f-baae-2798a2245f30}" removed="1"/>
</clbl:labelList>
</file>

<file path=docProps/app.xml><?xml version="1.0" encoding="utf-8"?>
<Properties xmlns="http://schemas.openxmlformats.org/officeDocument/2006/extended-properties" xmlns:vt="http://schemas.openxmlformats.org/officeDocument/2006/docPropsVTypes">
  <Template>NSCP</Template>
  <TotalTime>1512</TotalTime>
  <Words>426</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NSCP</vt:lpstr>
      <vt:lpstr>Practitioners met to reflect on the multi-agency safeguarding response to a 17-year-old young person who was in the care of the local authority. There were concerns that she was being sexually exploited, and criminally exploited by being encouraged to sell drugs.  Concerns increased about a known adult male, and she was assessed as high risk of child sexual exploitation. The Multi- Agency Sexual Exploitation (MASE) panel also had oversight of this young person and escalated concerns.   The young person referred to one adult as her “boyfriend” however this was an abusive relationship that she could not consent to. Education had been a stabilising part of this young persons’ life, but this changed as she moved on to further education. She was known to be using drugs. A number of support agencies tried to engage with her.   Professionals working with her became increasingly worried around her presentation, escalating to a situation where she was found extremely unwell in a hotel room, with evidence she had been exploited and sexually abused.     </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Baumber</dc:creator>
  <cp:lastModifiedBy>Sarah Beet</cp:lastModifiedBy>
  <cp:revision>45</cp:revision>
  <dcterms:created xsi:type="dcterms:W3CDTF">2019-01-14T09:58:08Z</dcterms:created>
  <dcterms:modified xsi:type="dcterms:W3CDTF">2024-05-13T08:50:49Z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0x010100A187C6F1C0044C43AFE572D2B6526C3E</vt:lpwstr>
  </property>
  <property fmtid="{D5CDD505-2E9C-101B-9397-08002B2CF9AE}" pid="3" name="Order">
    <vt:r8>100</vt:r8>
  </property>
</Properties>
</file>