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cott Karen (Childrens Hospital)" initials="AK(H" lastIdx="1" clrIdx="0">
    <p:extLst>
      <p:ext uri="{19B8F6BF-5375-455C-9EA6-DF929625EA0E}">
        <p15:presenceInfo xmlns:p15="http://schemas.microsoft.com/office/powerpoint/2012/main" userId="S-1-5-21-1968895742-4163415068-2581833642-1030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66" d="100"/>
          <a:sy n="66" d="100"/>
        </p:scale>
        <p:origin x="48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30/10/2024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pic>
        <p:nvPicPr>
          <p:cNvPr id="8" name="Picture 7"/>
          <p:cNvPicPr>
            <a:picLocks noChangeAspect="1"/>
          </p:cNvPicPr>
          <p:nvPr/>
        </p:nvPicPr>
        <p:blipFill>
          <a:blip r:embed="rId2"/>
          <a:stretch>
            <a:fillRect/>
          </a:stretch>
        </p:blipFill>
        <p:spPr>
          <a:xfrm>
            <a:off x="1403477" y="368906"/>
            <a:ext cx="4005389" cy="1141998"/>
          </a:xfrm>
          <a:prstGeom prst="rect">
            <a:avLst/>
          </a:prstGeom>
        </p:spPr>
      </p:pic>
    </p:spTree>
    <p:extLst>
      <p:ext uri="{BB962C8B-B14F-4D97-AF65-F5344CB8AC3E}">
        <p14:creationId xmlns:p14="http://schemas.microsoft.com/office/powerpoint/2010/main" val="3120405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30/10/2024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2877317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30/10/2024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13558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30/10/2024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3643475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30/10/2024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57017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30/10/2024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42402974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30/10/2024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14126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30/10/2024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73768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30/10/2024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023270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30/10/2024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2516973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5CE7B8-D5C7-4430-A0D6-E2D68F802D83}" type="datetimeFigureOut">
              <a:rPr lang="en-GB" smtClean="0"/>
              <a:t>30/10/2024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64639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5CE7B8-D5C7-4430-A0D6-E2D68F802D83}" type="datetimeFigureOut">
              <a:rPr lang="en-GB" smtClean="0"/>
              <a:t>30/10/2024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70927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5CE7B8-D5C7-4430-A0D6-E2D68F802D83}" type="datetimeFigureOut">
              <a:rPr lang="en-GB" smtClean="0"/>
              <a:t>30/10/2024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3858109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CE7B8-D5C7-4430-A0D6-E2D68F802D83}" type="datetimeFigureOut">
              <a:rPr lang="en-GB" smtClean="0"/>
              <a:t>30/10/2024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279298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5CE7B8-D5C7-4430-A0D6-E2D68F802D83}" type="datetimeFigureOut">
              <a:rPr lang="en-GB" smtClean="0"/>
              <a:t>30/10/2024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2070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5CE7B8-D5C7-4430-A0D6-E2D68F802D83}" type="datetimeFigureOut">
              <a:rPr lang="en-GB" smtClean="0"/>
              <a:t>30/10/2024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416944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5CE7B8-D5C7-4430-A0D6-E2D68F802D83}" type="datetimeFigureOut">
              <a:rPr lang="en-GB" smtClean="0"/>
              <a:t>30/10/2024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1354250-14CF-4D17-BF7A-DCA5A0D1B887}" type="slidenum">
              <a:rPr lang="en-GB" smtClean="0"/>
              <a:t>‹#›</a:t>
            </a:fld>
            <a:endParaRPr lang="en-GB"/>
          </a:p>
        </p:txBody>
      </p:sp>
    </p:spTree>
    <p:extLst>
      <p:ext uri="{BB962C8B-B14F-4D97-AF65-F5344CB8AC3E}">
        <p14:creationId xmlns:p14="http://schemas.microsoft.com/office/powerpoint/2010/main" val="1263827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nottinghamshirescp.trixonline.co.uk/search?q=neglect+toolkit"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81DFF7-9420-2BAD-760C-E42192EA6B67}"/>
              </a:ext>
            </a:extLst>
          </p:cNvPr>
          <p:cNvSpPr>
            <a:spLocks noGrp="1"/>
          </p:cNvSpPr>
          <p:nvPr>
            <p:ph type="title"/>
          </p:nvPr>
        </p:nvSpPr>
        <p:spPr>
          <a:xfrm>
            <a:off x="677332" y="1128409"/>
            <a:ext cx="3854529" cy="4179310"/>
          </a:xfrm>
          <a:solidFill>
            <a:schemeClr val="accent1">
              <a:lumMod val="20000"/>
              <a:lumOff val="80000"/>
            </a:schemeClr>
          </a:solidFill>
        </p:spPr>
        <p:txBody>
          <a:bodyPr anchor="t">
            <a:normAutofit fontScale="90000"/>
          </a:bodyPr>
          <a:lstStyle/>
          <a:p>
            <a:pPr algn="ctr"/>
            <a:r>
              <a:rPr lang="en-GB" sz="1900" b="1" u="sng" dirty="0">
                <a:solidFill>
                  <a:schemeClr val="bg2">
                    <a:lumMod val="10000"/>
                  </a:schemeClr>
                </a:solidFill>
                <a:latin typeface="Arial Nova"/>
                <a:ea typeface="+mn-ea"/>
                <a:cs typeface="Arabic Typesetting" panose="020F0502020204030204"/>
              </a:rPr>
              <a:t>Circumstances    </a:t>
            </a:r>
            <a:br>
              <a:rPr lang="en-GB" sz="1200" b="1" u="sng" dirty="0"/>
            </a:br>
            <a:br>
              <a:rPr lang="en-GB" sz="1200" dirty="0">
                <a:latin typeface="Arial" panose="020B0604020202020204" pitchFamily="34" charset="0"/>
                <a:cs typeface="Arial" panose="020B0604020202020204" pitchFamily="34" charset="0"/>
              </a:rPr>
            </a:br>
            <a:r>
              <a:rPr lang="en-GB" sz="1700" kern="100" dirty="0">
                <a:solidFill>
                  <a:schemeClr val="bg2">
                    <a:lumMod val="10000"/>
                  </a:schemeClr>
                </a:solidFill>
                <a:latin typeface="Arial" panose="020B0604020202020204" pitchFamily="34" charset="0"/>
                <a:cs typeface="Times New Roman" panose="02020603050405020304" pitchFamily="18" charset="0"/>
              </a:rPr>
              <a:t>A one-year-old baby boy was found to have died at home, following parents calling an ambulance. He had been born extremely prematurely, at 27 weeks of gestation, and had several health needs. Both he and his older siblings were subject to Child Protection Plans, due to concerns about neglect. Two older siblings had been removed from parents care previously due to concerns about neglect.</a:t>
            </a:r>
            <a:br>
              <a:rPr lang="en-GB" sz="1700" kern="100" dirty="0">
                <a:solidFill>
                  <a:schemeClr val="bg2">
                    <a:lumMod val="10000"/>
                  </a:schemeClr>
                </a:solidFill>
                <a:latin typeface="Arial" panose="020B0604020202020204" pitchFamily="34" charset="0"/>
                <a:cs typeface="Times New Roman" panose="02020603050405020304" pitchFamily="18" charset="0"/>
              </a:rPr>
            </a:br>
            <a:br>
              <a:rPr lang="en-GB" sz="1700" kern="100" dirty="0">
                <a:solidFill>
                  <a:schemeClr val="bg2">
                    <a:lumMod val="10000"/>
                  </a:schemeClr>
                </a:solidFill>
                <a:latin typeface="Arial" panose="020B0604020202020204" pitchFamily="34" charset="0"/>
                <a:cs typeface="Times New Roman" panose="02020603050405020304" pitchFamily="18" charset="0"/>
              </a:rPr>
            </a:br>
            <a:r>
              <a:rPr lang="en-GB" sz="1700" kern="100" dirty="0">
                <a:solidFill>
                  <a:schemeClr val="bg2">
                    <a:lumMod val="10000"/>
                  </a:schemeClr>
                </a:solidFill>
                <a:latin typeface="Arial" panose="020B0604020202020204" pitchFamily="34" charset="0"/>
                <a:cs typeface="Times New Roman" panose="02020603050405020304" pitchFamily="18" charset="0"/>
              </a:rPr>
              <a:t>Prior to his death, there were increasing levels of concern about him not being brought to health appointments and home conditions. The neglect toolkit had not been used in this case. </a:t>
            </a:r>
            <a:br>
              <a:rPr lang="en-GB" sz="1600" kern="100" dirty="0">
                <a:solidFill>
                  <a:schemeClr val="bg2">
                    <a:lumMod val="10000"/>
                  </a:schemeClr>
                </a:solidFill>
                <a:effectLst/>
                <a:latin typeface="Aptos" panose="020F0502020204030204" pitchFamily="34" charset="0"/>
                <a:ea typeface="Aptos" panose="020F0502020204030204" pitchFamily="34" charset="0"/>
                <a:cs typeface="Times New Roman" panose="02020603050405020304" pitchFamily="18" charset="0"/>
              </a:rPr>
            </a:br>
            <a:endParaRPr lang="en-GB" sz="1600" b="1" u="sng" dirty="0">
              <a:solidFill>
                <a:schemeClr val="bg2">
                  <a:lumMod val="10000"/>
                </a:schemeClr>
              </a:solidFill>
            </a:endParaRPr>
          </a:p>
        </p:txBody>
      </p:sp>
      <p:sp>
        <p:nvSpPr>
          <p:cNvPr id="5" name="Content Placeholder 4">
            <a:extLst>
              <a:ext uri="{FF2B5EF4-FFF2-40B4-BE49-F238E27FC236}">
                <a16:creationId xmlns:a16="http://schemas.microsoft.com/office/drawing/2014/main" id="{5A673811-A989-705C-4745-CE00694DCEE1}"/>
              </a:ext>
            </a:extLst>
          </p:cNvPr>
          <p:cNvSpPr>
            <a:spLocks noGrp="1"/>
          </p:cNvSpPr>
          <p:nvPr>
            <p:ph idx="1"/>
          </p:nvPr>
        </p:nvSpPr>
        <p:spPr>
          <a:xfrm>
            <a:off x="4886920" y="1128409"/>
            <a:ext cx="5706739" cy="4942037"/>
          </a:xfrm>
          <a:solidFill>
            <a:schemeClr val="accent3">
              <a:lumMod val="40000"/>
              <a:lumOff val="60000"/>
            </a:schemeClr>
          </a:solidFill>
        </p:spPr>
        <p:txBody>
          <a:bodyPr>
            <a:normAutofit fontScale="85000" lnSpcReduction="10000"/>
          </a:bodyPr>
          <a:lstStyle/>
          <a:p>
            <a:pPr marL="0" indent="0" algn="ctr">
              <a:buNone/>
            </a:pPr>
            <a:r>
              <a:rPr lang="en-GB" sz="2000" b="1" u="sng" dirty="0">
                <a:solidFill>
                  <a:schemeClr val="bg2">
                    <a:lumMod val="10000"/>
                  </a:schemeClr>
                </a:solidFill>
                <a:latin typeface="Arial Nova"/>
                <a:cs typeface="Arabic Typesetting" panose="020F0502020204030204"/>
              </a:rPr>
              <a:t>Partnership Learning </a:t>
            </a:r>
            <a:endParaRPr lang="en-GB" sz="2000" dirty="0">
              <a:solidFill>
                <a:schemeClr val="bg2">
                  <a:lumMod val="10000"/>
                </a:schemeClr>
              </a:solidFill>
              <a:latin typeface="Arial Nova"/>
              <a:cs typeface="Arabic Typesetting" panose="020F0502020204030204"/>
            </a:endParaRPr>
          </a:p>
          <a:p>
            <a:pPr marL="342900" lvl="0" indent="-342900">
              <a:lnSpc>
                <a:spcPct val="107000"/>
              </a:lnSpc>
              <a:buFont typeface="Symbol" panose="05050102010706020507" pitchFamily="18" charset="2"/>
              <a:buChar char=""/>
            </a:pPr>
            <a:r>
              <a:rPr lang="en-GB" sz="1800" kern="100" dirty="0">
                <a:solidFill>
                  <a:schemeClr val="bg2">
                    <a:lumMod val="10000"/>
                  </a:schemeClr>
                </a:solidFill>
                <a:effectLst/>
                <a:latin typeface="Arial" panose="020B0604020202020204" pitchFamily="34" charset="0"/>
                <a:ea typeface="Aptos" panose="020F0502020204030204"/>
                <a:cs typeface="Times New Roman" panose="02020603050405020304" pitchFamily="18" charset="0"/>
              </a:rPr>
              <a:t>The </a:t>
            </a:r>
            <a:r>
              <a:rPr lang="en-GB" sz="1800" kern="100" dirty="0">
                <a:solidFill>
                  <a:schemeClr val="tx1">
                    <a:lumMod val="50000"/>
                  </a:schemeClr>
                </a:solidFill>
                <a:effectLst/>
                <a:latin typeface="Arial" panose="020B0604020202020204" pitchFamily="34" charset="0"/>
                <a:ea typeface="Aptos" panose="020F0502020204030204"/>
                <a:cs typeface="Times New Roman" panose="02020603050405020304" pitchFamily="18" charset="0"/>
              </a:rPr>
              <a:t>Nottinghamshire Safeguarding Children Partnership queried the level of understanding about the </a:t>
            </a:r>
            <a:r>
              <a:rPr lang="en-GB" sz="1800" b="1" kern="100" dirty="0">
                <a:solidFill>
                  <a:schemeClr val="tx1">
                    <a:lumMod val="50000"/>
                  </a:schemeClr>
                </a:solidFill>
                <a:effectLst/>
                <a:latin typeface="Arial" panose="020B0604020202020204" pitchFamily="34" charset="0"/>
                <a:ea typeface="Aptos" panose="020F0502020204030204"/>
                <a:cs typeface="Times New Roman" panose="02020603050405020304" pitchFamily="18" charset="0"/>
              </a:rPr>
              <a:t>additional vulnerability </a:t>
            </a:r>
            <a:r>
              <a:rPr lang="en-GB" sz="1800" kern="100" dirty="0">
                <a:solidFill>
                  <a:schemeClr val="tx1">
                    <a:lumMod val="50000"/>
                  </a:schemeClr>
                </a:solidFill>
                <a:effectLst/>
                <a:latin typeface="Arial" panose="020B0604020202020204" pitchFamily="34" charset="0"/>
                <a:ea typeface="Aptos" panose="020F0502020204030204"/>
                <a:cs typeface="Times New Roman" panose="02020603050405020304" pitchFamily="18" charset="0"/>
              </a:rPr>
              <a:t>that the </a:t>
            </a:r>
            <a:r>
              <a:rPr lang="en-GB" sz="1800" b="1" kern="100" dirty="0">
                <a:solidFill>
                  <a:schemeClr val="tx1">
                    <a:lumMod val="50000"/>
                  </a:schemeClr>
                </a:solidFill>
                <a:effectLst/>
                <a:latin typeface="Arial" panose="020B0604020202020204" pitchFamily="34" charset="0"/>
                <a:ea typeface="Aptos" panose="020F0502020204030204"/>
                <a:cs typeface="Times New Roman" panose="02020603050405020304" pitchFamily="18" charset="0"/>
              </a:rPr>
              <a:t>child’s prematurity</a:t>
            </a:r>
            <a:r>
              <a:rPr lang="en-GB" sz="1800" kern="100" dirty="0">
                <a:solidFill>
                  <a:schemeClr val="tx1">
                    <a:lumMod val="50000"/>
                  </a:schemeClr>
                </a:solidFill>
                <a:effectLst/>
                <a:latin typeface="Arial" panose="020B0604020202020204" pitchFamily="34" charset="0"/>
                <a:ea typeface="Aptos" panose="020F0502020204030204"/>
                <a:cs typeface="Times New Roman" panose="02020603050405020304" pitchFamily="18" charset="0"/>
              </a:rPr>
              <a:t> and health needs presented. We will further develop work that is already being undertaken, looking at how we best support families of preterm infants with complex health needs prior to discharge. </a:t>
            </a:r>
            <a:endParaRPr lang="en-GB" sz="1800" kern="100" dirty="0">
              <a:solidFill>
                <a:schemeClr val="tx1">
                  <a:lumMod val="50000"/>
                </a:schemeClr>
              </a:solidFill>
              <a:effectLst/>
              <a:latin typeface="Aptos" panose="020F0502020204030204"/>
              <a:ea typeface="Aptos" panose="020F0502020204030204"/>
              <a:cs typeface="Times New Roman" panose="02020603050405020304" pitchFamily="18" charset="0"/>
            </a:endParaRPr>
          </a:p>
          <a:p>
            <a:pPr marL="342900" lvl="0" indent="-342900">
              <a:lnSpc>
                <a:spcPct val="107000"/>
              </a:lnSpc>
              <a:buFont typeface="Symbol" panose="05050102010706020507" pitchFamily="18" charset="2"/>
              <a:buChar char=""/>
            </a:pPr>
            <a:r>
              <a:rPr lang="en-GB" sz="1800" kern="100" dirty="0">
                <a:solidFill>
                  <a:schemeClr val="tx1">
                    <a:lumMod val="50000"/>
                  </a:schemeClr>
                </a:solidFill>
                <a:effectLst/>
                <a:latin typeface="Arial" panose="020B0604020202020204" pitchFamily="34" charset="0"/>
                <a:ea typeface="Aptos" panose="020F0502020204030204"/>
                <a:cs typeface="Times New Roman" panose="02020603050405020304" pitchFamily="18" charset="0"/>
              </a:rPr>
              <a:t>There needs to be further work around the </a:t>
            </a:r>
            <a:r>
              <a:rPr lang="en-GB" sz="1800" b="1" kern="100" dirty="0">
                <a:solidFill>
                  <a:schemeClr val="bg2">
                    <a:lumMod val="10000"/>
                  </a:schemeClr>
                </a:solidFill>
                <a:effectLst/>
                <a:latin typeface="Arial" panose="020B0604020202020204" pitchFamily="34" charset="0"/>
                <a:ea typeface="Aptos" panose="020F0502020204030204"/>
                <a:cs typeface="Times New Roman" panose="02020603050405020304" pitchFamily="18" charset="0"/>
              </a:rPr>
              <a:t>neglect toolkit </a:t>
            </a:r>
            <a:r>
              <a:rPr lang="en-GB" sz="1800" kern="100" dirty="0">
                <a:solidFill>
                  <a:schemeClr val="bg2">
                    <a:lumMod val="10000"/>
                  </a:schemeClr>
                </a:solidFill>
                <a:effectLst/>
                <a:latin typeface="Arial" panose="020B0604020202020204" pitchFamily="34" charset="0"/>
                <a:ea typeface="Aptos" panose="020F0502020204030204"/>
                <a:cs typeface="Times New Roman" panose="02020603050405020304" pitchFamily="18" charset="0"/>
              </a:rPr>
              <a:t>not being used and a greater understanding of what the barriers are. </a:t>
            </a:r>
          </a:p>
          <a:p>
            <a:pPr marL="342900" lvl="0" indent="-342900">
              <a:lnSpc>
                <a:spcPct val="107000"/>
              </a:lnSpc>
              <a:buFont typeface="Symbol" panose="05050102010706020507" pitchFamily="18" charset="2"/>
              <a:buChar char=""/>
            </a:pPr>
            <a:r>
              <a:rPr lang="en-GB" sz="1800" kern="100" dirty="0">
                <a:solidFill>
                  <a:schemeClr val="bg2">
                    <a:lumMod val="10000"/>
                  </a:schemeClr>
                </a:solidFill>
                <a:effectLst/>
                <a:latin typeface="Arial" panose="020B0604020202020204" pitchFamily="34" charset="0"/>
                <a:ea typeface="Aptos" panose="020F0502020204030204"/>
                <a:cs typeface="Times New Roman" panose="02020603050405020304" pitchFamily="18" charset="0"/>
              </a:rPr>
              <a:t>There was a theme of professionals involved with the family </a:t>
            </a:r>
            <a:r>
              <a:rPr lang="en-GB" sz="1800" b="1" kern="100" dirty="0">
                <a:solidFill>
                  <a:schemeClr val="bg2">
                    <a:lumMod val="10000"/>
                  </a:schemeClr>
                </a:solidFill>
                <a:effectLst/>
                <a:latin typeface="Arial" panose="020B0604020202020204" pitchFamily="34" charset="0"/>
                <a:ea typeface="Aptos" panose="020F0502020204030204"/>
                <a:cs typeface="Times New Roman" panose="02020603050405020304" pitchFamily="18" charset="0"/>
              </a:rPr>
              <a:t>not having a shared view about the level of concern for the children</a:t>
            </a:r>
            <a:r>
              <a:rPr lang="en-GB" sz="1800" kern="100" dirty="0">
                <a:solidFill>
                  <a:schemeClr val="bg2">
                    <a:lumMod val="10000"/>
                  </a:schemeClr>
                </a:solidFill>
                <a:effectLst/>
                <a:latin typeface="Arial" panose="020B0604020202020204" pitchFamily="34" charset="0"/>
                <a:ea typeface="Aptos" panose="020F0502020204030204"/>
                <a:cs typeface="Times New Roman" panose="02020603050405020304" pitchFamily="18" charset="0"/>
              </a:rPr>
              <a:t>, such as different views about the home conditions. This </a:t>
            </a:r>
            <a:r>
              <a:rPr lang="en-GB" sz="1800" kern="100" dirty="0">
                <a:solidFill>
                  <a:schemeClr val="tx1">
                    <a:lumMod val="50000"/>
                  </a:schemeClr>
                </a:solidFill>
                <a:effectLst/>
                <a:latin typeface="Arial" panose="020B0604020202020204" pitchFamily="34" charset="0"/>
                <a:ea typeface="Aptos" panose="020F0502020204030204"/>
                <a:cs typeface="Times New Roman" panose="02020603050405020304" pitchFamily="18" charset="0"/>
              </a:rPr>
              <a:t>could have been addressed </a:t>
            </a:r>
            <a:r>
              <a:rPr lang="en-GB" sz="1800" kern="100" dirty="0">
                <a:solidFill>
                  <a:schemeClr val="bg2">
                    <a:lumMod val="10000"/>
                  </a:schemeClr>
                </a:solidFill>
                <a:effectLst/>
                <a:latin typeface="Arial" panose="020B0604020202020204" pitchFamily="34" charset="0"/>
                <a:ea typeface="Aptos" panose="020F0502020204030204"/>
                <a:cs typeface="Times New Roman" panose="02020603050405020304" pitchFamily="18" charset="0"/>
              </a:rPr>
              <a:t>by holding a </a:t>
            </a:r>
            <a:r>
              <a:rPr lang="en-GB" sz="1800" b="1" kern="100" dirty="0">
                <a:solidFill>
                  <a:schemeClr val="bg2">
                    <a:lumMod val="10000"/>
                  </a:schemeClr>
                </a:solidFill>
                <a:effectLst/>
                <a:latin typeface="Arial" panose="020B0604020202020204" pitchFamily="34" charset="0"/>
                <a:ea typeface="Aptos" panose="020F0502020204030204"/>
                <a:cs typeface="Times New Roman" panose="02020603050405020304" pitchFamily="18" charset="0"/>
              </a:rPr>
              <a:t>multi-agency discussion or strategy discussion</a:t>
            </a:r>
            <a:r>
              <a:rPr lang="en-GB" sz="1800" kern="100" dirty="0">
                <a:solidFill>
                  <a:schemeClr val="bg2">
                    <a:lumMod val="10000"/>
                  </a:schemeClr>
                </a:solidFill>
                <a:effectLst/>
                <a:latin typeface="Arial" panose="020B0604020202020204" pitchFamily="34" charset="0"/>
                <a:ea typeface="Aptos" panose="020F0502020204030204"/>
                <a:cs typeface="Times New Roman" panose="02020603050405020304" pitchFamily="18" charset="0"/>
              </a:rPr>
              <a:t>.</a:t>
            </a:r>
          </a:p>
          <a:p>
            <a:pPr marL="342900" lvl="0" indent="-342900">
              <a:lnSpc>
                <a:spcPct val="107000"/>
              </a:lnSpc>
              <a:buFont typeface="Symbol" panose="05050102010706020507" pitchFamily="18" charset="2"/>
              <a:buChar char=""/>
            </a:pPr>
            <a:r>
              <a:rPr lang="en-GB" kern="100" dirty="0">
                <a:solidFill>
                  <a:schemeClr val="bg2">
                    <a:lumMod val="10000"/>
                  </a:schemeClr>
                </a:solidFill>
                <a:latin typeface="Arial" panose="020B0604020202020204" pitchFamily="34" charset="0"/>
                <a:ea typeface="Aptos" panose="020F0502020204030204"/>
                <a:cs typeface="Times New Roman" panose="02020603050405020304" pitchFamily="18" charset="0"/>
              </a:rPr>
              <a:t>Learning from recent audits highlighted for partnership colleagues that to be effective </a:t>
            </a:r>
            <a:r>
              <a:rPr lang="en-GB" sz="1800" i="0" u="none" strike="noStrike" dirty="0">
                <a:solidFill>
                  <a:srgbClr val="000000"/>
                </a:solidFill>
                <a:effectLst/>
                <a:latin typeface="Arial" panose="020B0604020202020204" pitchFamily="34" charset="0"/>
              </a:rPr>
              <a:t>strategy discussions must be </a:t>
            </a:r>
            <a:r>
              <a:rPr lang="en-GB" sz="1800" b="1" i="0" u="none" strike="noStrike" dirty="0">
                <a:solidFill>
                  <a:srgbClr val="000000"/>
                </a:solidFill>
                <a:effectLst/>
                <a:latin typeface="Arial" panose="020B0604020202020204" pitchFamily="34" charset="0"/>
              </a:rPr>
              <a:t>timely, include all relevant partners and be well recorded.</a:t>
            </a:r>
            <a:endParaRPr lang="en-GB" sz="1800" kern="100" dirty="0">
              <a:solidFill>
                <a:schemeClr val="bg2">
                  <a:lumMod val="10000"/>
                </a:schemeClr>
              </a:solidFill>
              <a:effectLst/>
              <a:latin typeface="Aptos" panose="020F0502020204030204"/>
              <a:ea typeface="Aptos" panose="020F0502020204030204"/>
              <a:cs typeface="Times New Roman" panose="02020603050405020304" pitchFamily="18" charset="0"/>
            </a:endParaRPr>
          </a:p>
          <a:p>
            <a:pPr marL="0" indent="0" algn="ctr">
              <a:buNone/>
            </a:pPr>
            <a:endParaRPr lang="en-GB" sz="1400" dirty="0">
              <a:solidFill>
                <a:schemeClr val="bg2">
                  <a:lumMod val="10000"/>
                </a:schemeClr>
              </a:solidFill>
            </a:endParaRPr>
          </a:p>
          <a:p>
            <a:pPr marL="0" indent="0" algn="ctr">
              <a:buNone/>
            </a:pPr>
            <a:endParaRPr lang="en-GB" sz="1400" b="1" u="sng" dirty="0">
              <a:solidFill>
                <a:schemeClr val="bg2">
                  <a:lumMod val="10000"/>
                </a:schemeClr>
              </a:solidFill>
            </a:endParaRPr>
          </a:p>
          <a:p>
            <a:pPr marL="0" indent="0" algn="ctr">
              <a:buNone/>
            </a:pPr>
            <a:endParaRPr lang="en-GB" sz="2200" b="1" u="sng" dirty="0">
              <a:solidFill>
                <a:schemeClr val="bg2">
                  <a:lumMod val="10000"/>
                </a:schemeClr>
              </a:solidFill>
            </a:endParaRPr>
          </a:p>
        </p:txBody>
      </p:sp>
      <p:sp>
        <p:nvSpPr>
          <p:cNvPr id="6" name="Text Placeholder 5">
            <a:extLst>
              <a:ext uri="{FF2B5EF4-FFF2-40B4-BE49-F238E27FC236}">
                <a16:creationId xmlns:a16="http://schemas.microsoft.com/office/drawing/2014/main" id="{A75C8D67-417E-6C2A-5667-764E4DD66A45}"/>
              </a:ext>
            </a:extLst>
          </p:cNvPr>
          <p:cNvSpPr>
            <a:spLocks noGrp="1"/>
          </p:cNvSpPr>
          <p:nvPr>
            <p:ph type="body" sz="half" idx="2"/>
          </p:nvPr>
        </p:nvSpPr>
        <p:spPr>
          <a:xfrm>
            <a:off x="677334" y="5307719"/>
            <a:ext cx="3854528" cy="733642"/>
          </a:xfrm>
          <a:solidFill>
            <a:schemeClr val="accent2">
              <a:lumMod val="60000"/>
              <a:lumOff val="40000"/>
            </a:schemeClr>
          </a:solidFill>
        </p:spPr>
        <p:txBody>
          <a:bodyPr>
            <a:normAutofit/>
          </a:bodyPr>
          <a:lstStyle/>
          <a:p>
            <a:pPr algn="ctr">
              <a:lnSpc>
                <a:spcPct val="80000"/>
              </a:lnSpc>
            </a:pPr>
            <a:r>
              <a:rPr lang="en-GB" b="1" u="sng" dirty="0">
                <a:solidFill>
                  <a:schemeClr val="bg2">
                    <a:lumMod val="10000"/>
                  </a:schemeClr>
                </a:solidFill>
                <a:latin typeface="Arial Nova"/>
              </a:rPr>
              <a:t>Links to Local/National/Themed Guidance </a:t>
            </a:r>
          </a:p>
          <a:p>
            <a:pPr algn="ctr">
              <a:lnSpc>
                <a:spcPct val="80000"/>
              </a:lnSpc>
            </a:pPr>
            <a:r>
              <a:rPr lang="en-GB" sz="1700" dirty="0">
                <a:hlinkClick r:id="rId2"/>
              </a:rPr>
              <a:t>Neglect </a:t>
            </a:r>
            <a:r>
              <a:rPr lang="en-GB" sz="1700" dirty="0">
                <a:solidFill>
                  <a:schemeClr val="tx1"/>
                </a:solidFill>
                <a:hlinkClick r:id="rId2"/>
              </a:rPr>
              <a:t>Toolkit</a:t>
            </a:r>
            <a:endParaRPr lang="en-GB" sz="1700" b="1" u="sng" dirty="0">
              <a:solidFill>
                <a:schemeClr val="tx1"/>
              </a:solidFill>
              <a:latin typeface="Arial Nova"/>
            </a:endParaRPr>
          </a:p>
        </p:txBody>
      </p:sp>
      <p:sp>
        <p:nvSpPr>
          <p:cNvPr id="7" name="TextBox 6">
            <a:extLst>
              <a:ext uri="{FF2B5EF4-FFF2-40B4-BE49-F238E27FC236}">
                <a16:creationId xmlns:a16="http://schemas.microsoft.com/office/drawing/2014/main" id="{6F1F5D93-FA43-E29E-EF78-DD8C774615B1}"/>
              </a:ext>
            </a:extLst>
          </p:cNvPr>
          <p:cNvSpPr txBox="1"/>
          <p:nvPr/>
        </p:nvSpPr>
        <p:spPr>
          <a:xfrm>
            <a:off x="599512" y="447307"/>
            <a:ext cx="8800949" cy="369332"/>
          </a:xfrm>
          <a:prstGeom prst="rect">
            <a:avLst/>
          </a:prstGeom>
          <a:noFill/>
        </p:spPr>
        <p:txBody>
          <a:bodyPr wrap="square" lIns="91440" tIns="45720" rIns="91440" bIns="45720" rtlCol="0" anchor="t">
            <a:spAutoFit/>
          </a:bodyPr>
          <a:lstStyle/>
          <a:p>
            <a:r>
              <a:rPr lang="en-GB" dirty="0"/>
              <a:t>Learning Briefing – Rapid review 24-3 </a:t>
            </a:r>
          </a:p>
        </p:txBody>
      </p:sp>
    </p:spTree>
    <p:extLst>
      <p:ext uri="{BB962C8B-B14F-4D97-AF65-F5344CB8AC3E}">
        <p14:creationId xmlns:p14="http://schemas.microsoft.com/office/powerpoint/2010/main" val="697342336"/>
      </p:ext>
    </p:extLst>
  </p:cSld>
  <p:clrMapOvr>
    <a:masterClrMapping/>
  </p:clrMapOvr>
</p:sld>
</file>

<file path=ppt/theme/theme1.xml><?xml version="1.0" encoding="utf-8"?>
<a:theme xmlns:a="http://schemas.openxmlformats.org/drawingml/2006/main" name="NSCP">
  <a:themeElements>
    <a:clrScheme name="Custom 6">
      <a:dk1>
        <a:srgbClr val="5D2590"/>
      </a:dk1>
      <a:lt1>
        <a:sysClr val="window" lastClr="FFFFFF"/>
      </a:lt1>
      <a:dk2>
        <a:srgbClr val="5D2590"/>
      </a:dk2>
      <a:lt2>
        <a:srgbClr val="EBEBEB"/>
      </a:lt2>
      <a:accent1>
        <a:srgbClr val="2E99B8"/>
      </a:accent1>
      <a:accent2>
        <a:srgbClr val="EC127B"/>
      </a:accent2>
      <a:accent3>
        <a:srgbClr val="2E99B8"/>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NSCP" id="{CFB50278-0ABE-494A-9A9D-65792B3224EC}" vid="{608FD9E2-2D75-42D1-A3F7-83D8B5D6C92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87C6F1C0044C43AFE572D2B6526C3E" ma:contentTypeVersion="7" ma:contentTypeDescription="Create a new document." ma:contentTypeScope="" ma:versionID="e1620c52e052fe93f878c4ceea76797f">
  <xsd:schema xmlns:xsd="http://www.w3.org/2001/XMLSchema" xmlns:xs="http://www.w3.org/2001/XMLSchema" xmlns:p="http://schemas.microsoft.com/office/2006/metadata/properties" xmlns:ns2="e23680b2-1b83-4dc2-850a-835b6a481ab8" xmlns:ns3="5f135c8d-1f21-4cc2-8752-442c0f7e7c18" targetNamespace="http://schemas.microsoft.com/office/2006/metadata/properties" ma:root="true" ma:fieldsID="8fe941104d1c853cacdd8a65e19972b5" ns2:_="" ns3:_="">
    <xsd:import namespace="e23680b2-1b83-4dc2-850a-835b6a481ab8"/>
    <xsd:import namespace="5f135c8d-1f21-4cc2-8752-442c0f7e7c1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3680b2-1b83-4dc2-850a-835b6a481ab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f135c8d-1f21-4cc2-8752-442c0f7e7c1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5C31FA-BDD8-4FCB-AD8A-594F011B9F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23680b2-1b83-4dc2-850a-835b6a481ab8"/>
    <ds:schemaRef ds:uri="5f135c8d-1f21-4cc2-8752-442c0f7e7c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09C140-DD01-4D2D-88E0-DD23A1E82A92}">
  <ds:schemaRefs>
    <ds:schemaRef ds:uri="5f135c8d-1f21-4cc2-8752-442c0f7e7c18"/>
    <ds:schemaRef ds:uri="http://purl.org/dc/terms/"/>
    <ds:schemaRef ds:uri="http://schemas.openxmlformats.org/package/2006/metadata/core-properties"/>
    <ds:schemaRef ds:uri="http://schemas.microsoft.com/office/2006/documentManagement/types"/>
    <ds:schemaRef ds:uri="e23680b2-1b83-4dc2-850a-835b6a481ab8"/>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BF8F34E2-6F82-433C-850B-5F36192028FC}">
  <ds:schemaRefs>
    <ds:schemaRef ds:uri="http://schemas.microsoft.com/sharepoint/v3/contenttype/forms"/>
  </ds:schemaRefs>
</ds:datastoreItem>
</file>

<file path=docMetadata/LabelInfo.xml><?xml version="1.0" encoding="utf-8"?>
<clbl:labelList xmlns:clbl="http://schemas.microsoft.com/office/2020/mipLabelMetadata">
  <clbl:label id="{8fd7c08e-9c24-436d-a6ad-a8ecb8394d49}" enabled="1" method="Standard" siteId="{6e5a37bb-a961-4e4f-baae-2798a2245f30}" removed="0"/>
</clbl:labelList>
</file>

<file path=docProps/app.xml><?xml version="1.0" encoding="utf-8"?>
<Properties xmlns="http://schemas.openxmlformats.org/officeDocument/2006/extended-properties" xmlns:vt="http://schemas.openxmlformats.org/officeDocument/2006/docPropsVTypes">
  <Template>NSCP</Template>
  <TotalTime>10290</TotalTime>
  <Words>279</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Arial</vt:lpstr>
      <vt:lpstr>Arial Nova</vt:lpstr>
      <vt:lpstr>Symbol</vt:lpstr>
      <vt:lpstr>Trebuchet MS</vt:lpstr>
      <vt:lpstr>Wingdings 3</vt:lpstr>
      <vt:lpstr>NSCP</vt:lpstr>
      <vt:lpstr>Circumstances      A one-year-old baby boy was found to have died at home, following parents calling an ambulance. He had been born extremely prematurely, at 27 weeks of gestation, and had several health needs. Both he and his older siblings were subject to Child Protection Plans, due to concerns about neglect. Two older siblings had been removed from parents care previously due to concerns about neglect.  Prior to his death, there were increasing levels of concern about him not being brought to health appointments and home conditions. The neglect toolkit had not been used in this case.  </vt:lpstr>
    </vt:vector>
  </TitlesOfParts>
  <Company>NCC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Baumber</dc:creator>
  <cp:lastModifiedBy>Sarah Beet</cp:lastModifiedBy>
  <cp:revision>47</cp:revision>
  <dcterms:created xsi:type="dcterms:W3CDTF">2019-01-14T09:58:08Z</dcterms:created>
  <dcterms:modified xsi:type="dcterms:W3CDTF">2024-10-30T07:45:19Z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0x010100A187C6F1C0044C43AFE572D2B6526C3E</vt:lpwstr>
  </property>
  <property fmtid="{D5CDD505-2E9C-101B-9397-08002B2CF9AE}" pid="3" name="Order">
    <vt:r8>100</vt:r8>
  </property>
</Properties>
</file>