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110" d="100"/>
          <a:sy n="110" d="100"/>
        </p:scale>
        <p:origin x="3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pic>
        <p:nvPicPr>
          <p:cNvPr id="8" name="Picture 7"/>
          <p:cNvPicPr>
            <a:picLocks noChangeAspect="1"/>
          </p:cNvPicPr>
          <p:nvPr/>
        </p:nvPicPr>
        <p:blipFill>
          <a:blip r:embed="rId2"/>
          <a:stretch>
            <a:fillRect/>
          </a:stretch>
        </p:blipFill>
        <p:spPr>
          <a:xfrm>
            <a:off x="1403477" y="368906"/>
            <a:ext cx="4005389" cy="1141998"/>
          </a:xfrm>
          <a:prstGeom prst="rect">
            <a:avLst/>
          </a:prstGeom>
        </p:spPr>
      </p:pic>
    </p:spTree>
    <p:extLst>
      <p:ext uri="{BB962C8B-B14F-4D97-AF65-F5344CB8AC3E}">
        <p14:creationId xmlns:p14="http://schemas.microsoft.com/office/powerpoint/2010/main" val="312040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8773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5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6434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01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24029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1412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7376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0232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5169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5CE7B8-D5C7-4430-A0D6-E2D68F802D83}"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6463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CE7B8-D5C7-4430-A0D6-E2D68F802D83}" type="datetimeFigureOut">
              <a:rPr lang="en-GB" smtClean="0"/>
              <a:t>25/04/2024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70927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5CE7B8-D5C7-4430-A0D6-E2D68F802D83}"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85810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CE7B8-D5C7-4430-A0D6-E2D68F802D83}" type="datetimeFigureOut">
              <a:rPr lang="en-GB" smtClean="0"/>
              <a:t>25/04/2024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79298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2070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169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CE7B8-D5C7-4430-A0D6-E2D68F802D83}" type="datetimeFigureOut">
              <a:rPr lang="en-GB" smtClean="0"/>
              <a:t>25/04/2024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54250-14CF-4D17-BF7A-DCA5A0D1B887}" type="slidenum">
              <a:rPr lang="en-GB" smtClean="0"/>
              <a:t>‹#›</a:t>
            </a:fld>
            <a:endParaRPr lang="en-GB"/>
          </a:p>
        </p:txBody>
      </p:sp>
    </p:spTree>
    <p:extLst>
      <p:ext uri="{BB962C8B-B14F-4D97-AF65-F5344CB8AC3E}">
        <p14:creationId xmlns:p14="http://schemas.microsoft.com/office/powerpoint/2010/main" val="126382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nottinghamshirescb.proceduresonline.com/p_bruising_babies.html?zoom_highlight=bruising+babies"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1DFF7-9420-2BAD-760C-E42192EA6B67}"/>
              </a:ext>
            </a:extLst>
          </p:cNvPr>
          <p:cNvSpPr>
            <a:spLocks noGrp="1"/>
          </p:cNvSpPr>
          <p:nvPr>
            <p:ph type="title"/>
          </p:nvPr>
        </p:nvSpPr>
        <p:spPr>
          <a:xfrm>
            <a:off x="599512" y="1128409"/>
            <a:ext cx="3932350" cy="4224987"/>
          </a:xfrm>
          <a:solidFill>
            <a:schemeClr val="accent1">
              <a:lumMod val="20000"/>
              <a:lumOff val="80000"/>
            </a:schemeClr>
          </a:solidFill>
        </p:spPr>
        <p:txBody>
          <a:bodyPr anchor="t">
            <a:normAutofit fontScale="90000"/>
          </a:bodyPr>
          <a:lstStyle/>
          <a:p>
            <a:r>
              <a:rPr lang="en-GB" sz="1400" b="1" u="sng" dirty="0">
                <a:solidFill>
                  <a:schemeClr val="bg2">
                    <a:lumMod val="10000"/>
                  </a:schemeClr>
                </a:solidFill>
              </a:rPr>
              <a:t>Circumstances</a:t>
            </a:r>
            <a:br>
              <a:rPr lang="en-GB" sz="1400" b="1" u="sng" dirty="0">
                <a:solidFill>
                  <a:schemeClr val="bg2">
                    <a:lumMod val="10000"/>
                  </a:schemeClr>
                </a:solidFill>
              </a:rPr>
            </a:br>
            <a:br>
              <a:rPr lang="en-GB" sz="1400" b="1" u="sng" dirty="0">
                <a:solidFill>
                  <a:srgbClr val="002060"/>
                </a:solidFill>
              </a:rPr>
            </a:br>
            <a:r>
              <a:rPr lang="en-GB" sz="1400" dirty="0">
                <a:solidFill>
                  <a:srgbClr val="002060"/>
                </a:solidFill>
                <a:latin typeface="Arial" panose="020B0604020202020204" pitchFamily="34" charset="0"/>
                <a:cs typeface="Arial" panose="020B0604020202020204" pitchFamily="34" charset="0"/>
              </a:rPr>
              <a:t>The East Midlands Ambulance Service were called to a 6-week-old baby with what was described by her parent as an accidental injury during her normal care. There was curiosity from health professionals about the explanation. </a:t>
            </a:r>
            <a:br>
              <a:rPr lang="en-GB" sz="1400" dirty="0">
                <a:solidFill>
                  <a:srgbClr val="002060"/>
                </a:solidFill>
                <a:latin typeface="Arial" panose="020B0604020202020204" pitchFamily="34" charset="0"/>
                <a:cs typeface="Arial" panose="020B0604020202020204" pitchFamily="34" charset="0"/>
              </a:rPr>
            </a:br>
            <a:br>
              <a:rPr lang="en-GB" sz="1400" dirty="0">
                <a:solidFill>
                  <a:srgbClr val="002060"/>
                </a:solidFill>
                <a:latin typeface="Arial" panose="020B0604020202020204" pitchFamily="34" charset="0"/>
                <a:cs typeface="Arial" panose="020B0604020202020204" pitchFamily="34" charset="0"/>
              </a:rPr>
            </a:br>
            <a:r>
              <a:rPr lang="en-GB" sz="1400" dirty="0">
                <a:solidFill>
                  <a:srgbClr val="002060"/>
                </a:solidFill>
                <a:latin typeface="Arial" panose="020B0604020202020204" pitchFamily="34" charset="0"/>
                <a:cs typeface="Arial" panose="020B0604020202020204" pitchFamily="34" charset="0"/>
              </a:rPr>
              <a:t>The family were not known to social care and no concerns had been raised about the baby’s care prior to this. Following a multi-agency response, she was found to have other serious injuries. Evidence of sustained attacks over a period of weeks was found in the home. </a:t>
            </a:r>
            <a:br>
              <a:rPr lang="en-GB" sz="1400" dirty="0">
                <a:solidFill>
                  <a:srgbClr val="002060"/>
                </a:solidFill>
                <a:latin typeface="Arial" panose="020B0604020202020204" pitchFamily="34" charset="0"/>
                <a:cs typeface="Arial" panose="020B0604020202020204" pitchFamily="34" charset="0"/>
              </a:rPr>
            </a:br>
            <a:br>
              <a:rPr lang="en-GB" sz="1400" dirty="0">
                <a:solidFill>
                  <a:srgbClr val="002060"/>
                </a:solidFill>
                <a:latin typeface="Arial" panose="020B0604020202020204" pitchFamily="34" charset="0"/>
                <a:cs typeface="Arial" panose="020B0604020202020204" pitchFamily="34" charset="0"/>
              </a:rPr>
            </a:br>
            <a:r>
              <a:rPr lang="en-GB" sz="1400" dirty="0">
                <a:solidFill>
                  <a:srgbClr val="002060"/>
                </a:solidFill>
                <a:latin typeface="Arial" panose="020B0604020202020204" pitchFamily="34" charset="0"/>
                <a:cs typeface="Arial" panose="020B0604020202020204" pitchFamily="34" charset="0"/>
              </a:rPr>
              <a:t>The baby had attended hospital on a prior occasion due to shallow breathing which given the known circumstances could have had a concerning cause, but the review found that the health conclusion at the time was reasonable and proportionate given how she presented. </a:t>
            </a:r>
            <a:br>
              <a:rPr lang="en-GB" sz="1400" dirty="0">
                <a:solidFill>
                  <a:srgbClr val="002060"/>
                </a:solidFill>
                <a:latin typeface="Arial" panose="020B0604020202020204" pitchFamily="34" charset="0"/>
                <a:cs typeface="Arial" panose="020B0604020202020204" pitchFamily="34" charset="0"/>
              </a:rPr>
            </a:br>
            <a:br>
              <a:rPr lang="en-GB" sz="1400" dirty="0">
                <a:solidFill>
                  <a:srgbClr val="002060"/>
                </a:solidFill>
                <a:latin typeface="Arial" panose="020B0604020202020204" pitchFamily="34" charset="0"/>
                <a:cs typeface="Arial" panose="020B0604020202020204" pitchFamily="34" charset="0"/>
              </a:rPr>
            </a:br>
            <a:br>
              <a:rPr lang="en-GB" sz="1600" dirty="0">
                <a:latin typeface="Arial"/>
                <a:cs typeface="Arial"/>
              </a:rPr>
            </a:br>
            <a:br>
              <a:rPr lang="en-GB" sz="1600" dirty="0">
                <a:latin typeface="Arial"/>
                <a:cs typeface="Arial"/>
              </a:rPr>
            </a:br>
            <a:r>
              <a:rPr lang="en-GB" sz="1400" dirty="0">
                <a:solidFill>
                  <a:schemeClr val="bg2">
                    <a:lumMod val="10000"/>
                  </a:schemeClr>
                </a:solidFill>
              </a:rPr>
              <a:t> </a:t>
            </a:r>
            <a:endParaRPr lang="en-GB" sz="1600" b="1" u="sng" dirty="0">
              <a:solidFill>
                <a:schemeClr val="bg2">
                  <a:lumMod val="25000"/>
                </a:schemeClr>
              </a:solidFill>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5A673811-A989-705C-4745-CE00694DCEE1}"/>
              </a:ext>
            </a:extLst>
          </p:cNvPr>
          <p:cNvSpPr>
            <a:spLocks noGrp="1"/>
          </p:cNvSpPr>
          <p:nvPr>
            <p:ph idx="1"/>
          </p:nvPr>
        </p:nvSpPr>
        <p:spPr>
          <a:xfrm>
            <a:off x="4886920" y="1128409"/>
            <a:ext cx="4513541" cy="4942037"/>
          </a:xfrm>
          <a:solidFill>
            <a:schemeClr val="accent3">
              <a:lumMod val="40000"/>
              <a:lumOff val="60000"/>
            </a:schemeClr>
          </a:solidFill>
        </p:spPr>
        <p:txBody>
          <a:bodyPr>
            <a:normAutofit/>
          </a:bodyPr>
          <a:lstStyle/>
          <a:p>
            <a:pPr marL="0" indent="0">
              <a:buNone/>
            </a:pPr>
            <a:r>
              <a:rPr lang="en-GB" sz="1400" b="1" u="sng" dirty="0">
                <a:solidFill>
                  <a:schemeClr val="bg2">
                    <a:lumMod val="10000"/>
                  </a:schemeClr>
                </a:solidFill>
              </a:rPr>
              <a:t>Partnership Learning Points</a:t>
            </a:r>
          </a:p>
          <a:p>
            <a:pPr marL="0" indent="0">
              <a:buNone/>
            </a:pPr>
            <a:endParaRPr lang="en-GB" sz="1400" b="1" u="sng" dirty="0">
              <a:solidFill>
                <a:schemeClr val="bg2">
                  <a:lumMod val="10000"/>
                </a:schemeClr>
              </a:solidFill>
            </a:endParaRPr>
          </a:p>
          <a:p>
            <a:r>
              <a:rPr lang="en-GB" sz="1300" dirty="0">
                <a:solidFill>
                  <a:schemeClr val="bg2">
                    <a:lumMod val="10000"/>
                  </a:schemeClr>
                </a:solidFill>
                <a:latin typeface="Arial" panose="020B0604020202020204" pitchFamily="34" charset="0"/>
                <a:cs typeface="Arial" panose="020B0604020202020204" pitchFamily="34" charset="0"/>
              </a:rPr>
              <a:t>This case highlights that infants can sustain </a:t>
            </a:r>
            <a:r>
              <a:rPr lang="en-GB" sz="1300" b="1" dirty="0">
                <a:solidFill>
                  <a:schemeClr val="bg2">
                    <a:lumMod val="10000"/>
                  </a:schemeClr>
                </a:solidFill>
                <a:latin typeface="Arial" panose="020B0604020202020204" pitchFamily="34" charset="0"/>
                <a:cs typeface="Arial" panose="020B0604020202020204" pitchFamily="34" charset="0"/>
              </a:rPr>
              <a:t>significant abuse and present with minimal signs </a:t>
            </a:r>
            <a:r>
              <a:rPr lang="en-GB" sz="1300" dirty="0">
                <a:solidFill>
                  <a:schemeClr val="bg2">
                    <a:lumMod val="10000"/>
                  </a:schemeClr>
                </a:solidFill>
                <a:latin typeface="Arial" panose="020B0604020202020204" pitchFamily="34" charset="0"/>
                <a:cs typeface="Arial" panose="020B0604020202020204" pitchFamily="34" charset="0"/>
              </a:rPr>
              <a:t>or have significant injuries and still seem well in themselves. </a:t>
            </a:r>
          </a:p>
          <a:p>
            <a:r>
              <a:rPr lang="en-GB" sz="1300" dirty="0">
                <a:solidFill>
                  <a:schemeClr val="bg2">
                    <a:lumMod val="10000"/>
                  </a:schemeClr>
                </a:solidFill>
                <a:latin typeface="Arial" panose="020B0604020202020204" pitchFamily="34" charset="0"/>
                <a:cs typeface="Arial" panose="020B0604020202020204" pitchFamily="34" charset="0"/>
              </a:rPr>
              <a:t>The review </a:t>
            </a:r>
            <a:r>
              <a:rPr lang="en-GB" sz="1300" b="1" dirty="0">
                <a:solidFill>
                  <a:schemeClr val="bg2">
                    <a:lumMod val="10000"/>
                  </a:schemeClr>
                </a:solidFill>
                <a:latin typeface="Arial" panose="020B0604020202020204" pitchFamily="34" charset="0"/>
                <a:cs typeface="Arial" panose="020B0604020202020204" pitchFamily="34" charset="0"/>
              </a:rPr>
              <a:t>did not highlight missed opportunities </a:t>
            </a:r>
            <a:r>
              <a:rPr lang="en-GB" sz="1300" dirty="0">
                <a:solidFill>
                  <a:schemeClr val="bg2">
                    <a:lumMod val="10000"/>
                  </a:schemeClr>
                </a:solidFill>
                <a:latin typeface="Arial" panose="020B0604020202020204" pitchFamily="34" charset="0"/>
                <a:cs typeface="Arial" panose="020B0604020202020204" pitchFamily="34" charset="0"/>
              </a:rPr>
              <a:t>to safeguarding this child prior to the known incidents. Practice had been good throughout. </a:t>
            </a:r>
          </a:p>
          <a:p>
            <a:r>
              <a:rPr lang="en-GB" sz="1300" b="1" dirty="0">
                <a:solidFill>
                  <a:schemeClr val="bg2">
                    <a:lumMod val="10000"/>
                  </a:schemeClr>
                </a:solidFill>
                <a:latin typeface="Arial" panose="020B0604020202020204" pitchFamily="34" charset="0"/>
                <a:cs typeface="Arial" panose="020B0604020202020204" pitchFamily="34" charset="0"/>
              </a:rPr>
              <a:t>Good practice </a:t>
            </a:r>
            <a:r>
              <a:rPr lang="en-GB" sz="1300" dirty="0">
                <a:solidFill>
                  <a:schemeClr val="bg2">
                    <a:lumMod val="10000"/>
                  </a:schemeClr>
                </a:solidFill>
                <a:latin typeface="Arial" panose="020B0604020202020204" pitchFamily="34" charset="0"/>
                <a:cs typeface="Arial" panose="020B0604020202020204" pitchFamily="34" charset="0"/>
              </a:rPr>
              <a:t>was noted in the </a:t>
            </a:r>
            <a:r>
              <a:rPr lang="en-GB" sz="1300" b="1" dirty="0">
                <a:solidFill>
                  <a:schemeClr val="bg2">
                    <a:lumMod val="10000"/>
                  </a:schemeClr>
                </a:solidFill>
                <a:latin typeface="Arial" panose="020B0604020202020204" pitchFamily="34" charset="0"/>
                <a:cs typeface="Arial" panose="020B0604020202020204" pitchFamily="34" charset="0"/>
              </a:rPr>
              <a:t>professional curiosity </a:t>
            </a:r>
            <a:r>
              <a:rPr lang="en-GB" sz="1300" dirty="0">
                <a:solidFill>
                  <a:schemeClr val="bg2">
                    <a:lumMod val="10000"/>
                  </a:schemeClr>
                </a:solidFill>
                <a:latin typeface="Arial" panose="020B0604020202020204" pitchFamily="34" charset="0"/>
                <a:cs typeface="Arial" panose="020B0604020202020204" pitchFamily="34" charset="0"/>
              </a:rPr>
              <a:t>from East Midlands Ambulance Service and other health staff, and in the wider multi-agency safeguarding response which worked to safeguard this young baby from further harm. </a:t>
            </a:r>
          </a:p>
          <a:p>
            <a:r>
              <a:rPr lang="en-GB" sz="1300" dirty="0">
                <a:solidFill>
                  <a:schemeClr val="bg2">
                    <a:lumMod val="10000"/>
                  </a:schemeClr>
                </a:solidFill>
                <a:latin typeface="Arial" panose="020B0604020202020204" pitchFamily="34" charset="0"/>
                <a:cs typeface="Arial" panose="020B0604020202020204" pitchFamily="34" charset="0"/>
              </a:rPr>
              <a:t>It reaffirms the importance of following safeguarding procedures to enable a </a:t>
            </a:r>
            <a:r>
              <a:rPr lang="en-GB" sz="1300" b="1" dirty="0">
                <a:solidFill>
                  <a:schemeClr val="bg2">
                    <a:lumMod val="10000"/>
                  </a:schemeClr>
                </a:solidFill>
                <a:latin typeface="Arial" panose="020B0604020202020204" pitchFamily="34" charset="0"/>
                <a:cs typeface="Arial" panose="020B0604020202020204" pitchFamily="34" charset="0"/>
              </a:rPr>
              <a:t>robust partnership response</a:t>
            </a:r>
            <a:r>
              <a:rPr lang="en-GB" sz="1300" dirty="0">
                <a:solidFill>
                  <a:schemeClr val="bg2">
                    <a:lumMod val="10000"/>
                  </a:schemeClr>
                </a:solidFill>
                <a:latin typeface="Arial" panose="020B0604020202020204" pitchFamily="34" charset="0"/>
                <a:cs typeface="Arial" panose="020B0604020202020204" pitchFamily="34" charset="0"/>
              </a:rPr>
              <a:t>.</a:t>
            </a:r>
          </a:p>
          <a:p>
            <a:pPr marL="0" indent="0">
              <a:buNone/>
            </a:pPr>
            <a:endParaRPr lang="en-GB" sz="1400" dirty="0">
              <a:solidFill>
                <a:schemeClr val="bg2">
                  <a:lumMod val="10000"/>
                </a:schemeClr>
              </a:solidFill>
            </a:endParaRPr>
          </a:p>
          <a:p>
            <a:pPr marL="0" indent="0">
              <a:buNone/>
            </a:pPr>
            <a:endParaRPr lang="en-GB" sz="1400" b="1" u="sng" dirty="0">
              <a:solidFill>
                <a:schemeClr val="bg2">
                  <a:lumMod val="10000"/>
                </a:schemeClr>
              </a:solidFill>
            </a:endParaRPr>
          </a:p>
        </p:txBody>
      </p:sp>
      <p:sp>
        <p:nvSpPr>
          <p:cNvPr id="6" name="Text Placeholder 5">
            <a:extLst>
              <a:ext uri="{FF2B5EF4-FFF2-40B4-BE49-F238E27FC236}">
                <a16:creationId xmlns:a16="http://schemas.microsoft.com/office/drawing/2014/main" id="{A75C8D67-417E-6C2A-5667-764E4DD66A45}"/>
              </a:ext>
            </a:extLst>
          </p:cNvPr>
          <p:cNvSpPr>
            <a:spLocks noGrp="1"/>
          </p:cNvSpPr>
          <p:nvPr>
            <p:ph type="body" sz="half" idx="2"/>
          </p:nvPr>
        </p:nvSpPr>
        <p:spPr>
          <a:xfrm>
            <a:off x="677334" y="5353396"/>
            <a:ext cx="3854528" cy="687965"/>
          </a:xfrm>
          <a:solidFill>
            <a:schemeClr val="accent2">
              <a:lumMod val="60000"/>
              <a:lumOff val="40000"/>
            </a:schemeClr>
          </a:solidFill>
        </p:spPr>
        <p:txBody>
          <a:bodyPr>
            <a:normAutofit fontScale="85000" lnSpcReduction="20000"/>
          </a:bodyPr>
          <a:lstStyle/>
          <a:p>
            <a:r>
              <a:rPr lang="en-GB" b="1" u="sng" dirty="0">
                <a:solidFill>
                  <a:schemeClr val="bg2">
                    <a:lumMod val="10000"/>
                  </a:schemeClr>
                </a:solidFill>
              </a:rPr>
              <a:t>Links to </a:t>
            </a:r>
            <a:r>
              <a:rPr lang="en-GB" b="1" u="sng" dirty="0">
                <a:solidFill>
                  <a:schemeClr val="bg2">
                    <a:lumMod val="10000"/>
                  </a:schemeClr>
                </a:solidFill>
                <a:effectLst/>
                <a:ea typeface="Calibri" panose="020F0502020204030204" pitchFamily="34" charset="0"/>
              </a:rPr>
              <a:t>Local/National/Themed Guidance </a:t>
            </a:r>
          </a:p>
          <a:p>
            <a:r>
              <a:rPr lang="en-GB" sz="1500" b="1" dirty="0">
                <a:latin typeface="Arial" panose="020B0604020202020204" pitchFamily="34" charset="0"/>
                <a:cs typeface="Arial" panose="020B0604020202020204" pitchFamily="34" charset="0"/>
                <a:hlinkClick r:id="rId2"/>
              </a:rPr>
              <a:t>Bruising in Babies and Young Children (proceduresonline.com)</a:t>
            </a:r>
            <a:endParaRPr lang="en-GB" sz="1500" b="1" u="sng"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6F1F5D93-FA43-E29E-EF78-DD8C774615B1}"/>
              </a:ext>
            </a:extLst>
          </p:cNvPr>
          <p:cNvSpPr txBox="1"/>
          <p:nvPr/>
        </p:nvSpPr>
        <p:spPr>
          <a:xfrm>
            <a:off x="599512" y="447307"/>
            <a:ext cx="8800949" cy="369332"/>
          </a:xfrm>
          <a:prstGeom prst="rect">
            <a:avLst/>
          </a:prstGeom>
          <a:noFill/>
        </p:spPr>
        <p:txBody>
          <a:bodyPr wrap="square" lIns="91440" tIns="45720" rIns="91440" bIns="45720" rtlCol="0" anchor="t">
            <a:spAutoFit/>
          </a:bodyPr>
          <a:lstStyle/>
          <a:p>
            <a:r>
              <a:rPr lang="en-GB" dirty="0"/>
              <a:t>Learning Briefing – Rapid Review 23Y4</a:t>
            </a:r>
          </a:p>
        </p:txBody>
      </p:sp>
    </p:spTree>
    <p:extLst>
      <p:ext uri="{BB962C8B-B14F-4D97-AF65-F5344CB8AC3E}">
        <p14:creationId xmlns:p14="http://schemas.microsoft.com/office/powerpoint/2010/main" val="697342336"/>
      </p:ext>
    </p:extLst>
  </p:cSld>
  <p:clrMapOvr>
    <a:masterClrMapping/>
  </p:clrMapOvr>
</p:sld>
</file>

<file path=ppt/theme/theme1.xml><?xml version="1.0" encoding="utf-8"?>
<a:theme xmlns:a="http://schemas.openxmlformats.org/drawingml/2006/main" name="NSCP">
  <a:themeElements>
    <a:clrScheme name="Custom 6">
      <a:dk1>
        <a:srgbClr val="5D2590"/>
      </a:dk1>
      <a:lt1>
        <a:sysClr val="window" lastClr="FFFFFF"/>
      </a:lt1>
      <a:dk2>
        <a:srgbClr val="5D2590"/>
      </a:dk2>
      <a:lt2>
        <a:srgbClr val="EBEBEB"/>
      </a:lt2>
      <a:accent1>
        <a:srgbClr val="2E99B8"/>
      </a:accent1>
      <a:accent2>
        <a:srgbClr val="EC127B"/>
      </a:accent2>
      <a:accent3>
        <a:srgbClr val="2E99B8"/>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NSCP" id="{CFB50278-0ABE-494A-9A9D-65792B3224EC}" vid="{608FD9E2-2D75-42D1-A3F7-83D8B5D6C9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87C6F1C0044C43AFE572D2B6526C3E" ma:contentTypeVersion="7" ma:contentTypeDescription="Create a new document." ma:contentTypeScope="" ma:versionID="e1620c52e052fe93f878c4ceea76797f">
  <xsd:schema xmlns:xsd="http://www.w3.org/2001/XMLSchema" xmlns:xs="http://www.w3.org/2001/XMLSchema" xmlns:p="http://schemas.microsoft.com/office/2006/metadata/properties" xmlns:ns2="e23680b2-1b83-4dc2-850a-835b6a481ab8" xmlns:ns3="5f135c8d-1f21-4cc2-8752-442c0f7e7c18" targetNamespace="http://schemas.microsoft.com/office/2006/metadata/properties" ma:root="true" ma:fieldsID="8fe941104d1c853cacdd8a65e19972b5" ns2:_="" ns3:_="">
    <xsd:import namespace="e23680b2-1b83-4dc2-850a-835b6a481ab8"/>
    <xsd:import namespace="5f135c8d-1f21-4cc2-8752-442c0f7e7c1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3680b2-1b83-4dc2-850a-835b6a481a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135c8d-1f21-4cc2-8752-442c0f7e7c1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8F34E2-6F82-433C-850B-5F36192028FC}">
  <ds:schemaRefs>
    <ds:schemaRef ds:uri="http://schemas.microsoft.com/sharepoint/v3/contenttype/forms"/>
  </ds:schemaRefs>
</ds:datastoreItem>
</file>

<file path=customXml/itemProps2.xml><?xml version="1.0" encoding="utf-8"?>
<ds:datastoreItem xmlns:ds="http://schemas.openxmlformats.org/officeDocument/2006/customXml" ds:itemID="{6B09C140-DD01-4D2D-88E0-DD23A1E82A9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75C31FA-BDD8-4FCB-AD8A-594F011B9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3680b2-1b83-4dc2-850a-835b6a481ab8"/>
    <ds:schemaRef ds:uri="5f135c8d-1f21-4cc2-8752-442c0f7e7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6e5a37bb-a961-4e4f-baae-2798a2245f30}" enabled="0" method="" siteId="{6e5a37bb-a961-4e4f-baae-2798a2245f30}" removed="1"/>
</clbl:labelList>
</file>

<file path=docProps/app.xml><?xml version="1.0" encoding="utf-8"?>
<Properties xmlns="http://schemas.openxmlformats.org/officeDocument/2006/extended-properties" xmlns:vt="http://schemas.openxmlformats.org/officeDocument/2006/docPropsVTypes">
  <Template>NSCP</Template>
  <TotalTime>3112</TotalTime>
  <Words>272</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NSCP</vt:lpstr>
      <vt:lpstr>Circumstances  The East Midlands Ambulance Service were called to a 6-week-old baby with what was described by her parent as an accidental injury during her normal care. There was curiosity from health professionals about the explanation.   The family were not known to social care and no concerns had been raised about the baby’s care prior to this. Following a multi-agency response, she was found to have other serious injuries. Evidence of sustained attacks over a period of weeks was found in the home.   The baby had attended hospital on a prior occasion due to shallow breathing which given the known circumstances could have had a concerning cause, but the review found that the health conclusion at the time was reasonable and proportionate given how she presented.      </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Baumber</dc:creator>
  <cp:lastModifiedBy>Sarah Beet</cp:lastModifiedBy>
  <cp:revision>47</cp:revision>
  <dcterms:created xsi:type="dcterms:W3CDTF">2019-01-14T09:58:08Z</dcterms:created>
  <dcterms:modified xsi:type="dcterms:W3CDTF">2024-04-25T14:23:50Z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0x010100A187C6F1C0044C43AFE572D2B6526C3E</vt:lpwstr>
  </property>
  <property fmtid="{D5CDD505-2E9C-101B-9397-08002B2CF9AE}" pid="3" name="Order">
    <vt:r8>100</vt:r8>
  </property>
</Properties>
</file>