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3E4592A-0DB5-356D-1671-710EC2385B66}" name="MORRELL, Sandra (NHS NOTTINGHAM AND NOTTINGHAMSHIRE ICB - 52R)" initials="MS(NANI5" userId="S::sandra.morrell@nhs.net::81444f86-8cd1-4e42-8a24-852a9867b15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pic>
        <p:nvPicPr>
          <p:cNvPr id="8" name="Picture 7"/>
          <p:cNvPicPr>
            <a:picLocks noChangeAspect="1"/>
          </p:cNvPicPr>
          <p:nvPr/>
        </p:nvPicPr>
        <p:blipFill>
          <a:blip r:embed="rId2"/>
          <a:stretch>
            <a:fillRect/>
          </a:stretch>
        </p:blipFill>
        <p:spPr>
          <a:xfrm>
            <a:off x="1403477" y="368906"/>
            <a:ext cx="4005389" cy="1141998"/>
          </a:xfrm>
          <a:prstGeom prst="rect">
            <a:avLst/>
          </a:prstGeom>
        </p:spPr>
      </p:pic>
    </p:spTree>
    <p:extLst>
      <p:ext uri="{BB962C8B-B14F-4D97-AF65-F5344CB8AC3E}">
        <p14:creationId xmlns:p14="http://schemas.microsoft.com/office/powerpoint/2010/main" val="3120405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287731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613558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3643475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7017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42402974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14126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73768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02327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CE7B8-D5C7-4430-A0D6-E2D68F802D83}" type="datetimeFigureOut">
              <a:rPr lang="en-GB" smtClean="0"/>
              <a:t>07/07/2025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2516973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5CE7B8-D5C7-4430-A0D6-E2D68F802D8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6463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5CE7B8-D5C7-4430-A0D6-E2D68F802D83}" type="datetimeFigureOut">
              <a:rPr lang="en-GB" smtClean="0"/>
              <a:t>07/07/2025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70927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125CE7B8-D5C7-4430-A0D6-E2D68F802D83}" type="datetimeFigureOut">
              <a:rPr lang="en-GB" smtClean="0"/>
              <a:t>07/07/2025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3858109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CE7B8-D5C7-4430-A0D6-E2D68F802D83}" type="datetimeFigureOut">
              <a:rPr lang="en-GB" smtClean="0"/>
              <a:t>07/07/2025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2792984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5CE7B8-D5C7-4430-A0D6-E2D68F802D8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12070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5CE7B8-D5C7-4430-A0D6-E2D68F802D83}" type="datetimeFigureOut">
              <a:rPr lang="en-GB" smtClean="0"/>
              <a:t>07/07/2025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354250-14CF-4D17-BF7A-DCA5A0D1B887}" type="slidenum">
              <a:rPr lang="en-GB" smtClean="0"/>
              <a:t>‹#›</a:t>
            </a:fld>
            <a:endParaRPr lang="en-GB"/>
          </a:p>
        </p:txBody>
      </p:sp>
    </p:spTree>
    <p:extLst>
      <p:ext uri="{BB962C8B-B14F-4D97-AF65-F5344CB8AC3E}">
        <p14:creationId xmlns:p14="http://schemas.microsoft.com/office/powerpoint/2010/main" val="416944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5CE7B8-D5C7-4430-A0D6-E2D68F802D83}" type="datetimeFigureOut">
              <a:rPr lang="en-GB" smtClean="0"/>
              <a:t>07/07/2025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1354250-14CF-4D17-BF7A-DCA5A0D1B887}" type="slidenum">
              <a:rPr lang="en-GB" smtClean="0"/>
              <a:t>‹#›</a:t>
            </a:fld>
            <a:endParaRPr lang="en-GB"/>
          </a:p>
        </p:txBody>
      </p:sp>
    </p:spTree>
    <p:extLst>
      <p:ext uri="{BB962C8B-B14F-4D97-AF65-F5344CB8AC3E}">
        <p14:creationId xmlns:p14="http://schemas.microsoft.com/office/powerpoint/2010/main" val="1263827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scp.nottinghamshire.gov.uk/media/vg5hs4p0/safersleepriskassessmenttool2023final.pdf" TargetMode="External"/><Relationship Id="rId2" Type="http://schemas.openxmlformats.org/officeDocument/2006/relationships/hyperlink" Target="https://nottinghamshirescb.proceduresonline.com/p_fab_ind_illness.html" TargetMode="External"/><Relationship Id="rId1" Type="http://schemas.openxmlformats.org/officeDocument/2006/relationships/slideLayout" Target="../slideLayouts/slideLayout8.xml"/><Relationship Id="rId4" Type="http://schemas.openxmlformats.org/officeDocument/2006/relationships/hyperlink" Target="https://nsab.nottinghamshire.gov.uk/media/srpfh45p/professionalcuriosity.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81DFF7-9420-2BAD-760C-E42192EA6B67}"/>
              </a:ext>
            </a:extLst>
          </p:cNvPr>
          <p:cNvSpPr>
            <a:spLocks noGrp="1"/>
          </p:cNvSpPr>
          <p:nvPr>
            <p:ph type="title"/>
          </p:nvPr>
        </p:nvSpPr>
        <p:spPr>
          <a:xfrm>
            <a:off x="599512" y="1128409"/>
            <a:ext cx="3932350" cy="3485155"/>
          </a:xfrm>
          <a:solidFill>
            <a:schemeClr val="accent1">
              <a:lumMod val="20000"/>
              <a:lumOff val="80000"/>
            </a:schemeClr>
          </a:solidFill>
        </p:spPr>
        <p:txBody>
          <a:bodyPr anchor="t">
            <a:normAutofit/>
          </a:bodyPr>
          <a:lstStyle/>
          <a:p>
            <a:r>
              <a:rPr lang="en-GB" sz="1400" b="1" u="sng" dirty="0">
                <a:solidFill>
                  <a:schemeClr val="bg2">
                    <a:lumMod val="10000"/>
                  </a:schemeClr>
                </a:solidFill>
              </a:rPr>
              <a:t>Circumstances</a:t>
            </a:r>
            <a:r>
              <a:rPr lang="en-GB" sz="1400" b="1" u="sng" dirty="0"/>
              <a:t> </a:t>
            </a:r>
            <a:br>
              <a:rPr lang="en-GB" sz="1400" b="1" u="sng" dirty="0"/>
            </a:br>
            <a:r>
              <a:rPr lang="en-GB" sz="1400" dirty="0">
                <a:solidFill>
                  <a:schemeClr val="bg2">
                    <a:lumMod val="10000"/>
                  </a:schemeClr>
                </a:solidFill>
              </a:rPr>
              <a:t>A review was completed following concerns that a two-month-old baby was found unresponsive while sleeping on the sofa with his mother. He had not been open to Children's Social Care at the time. </a:t>
            </a:r>
            <a:br>
              <a:rPr lang="en-GB" sz="1400" dirty="0">
                <a:solidFill>
                  <a:schemeClr val="bg2">
                    <a:lumMod val="10000"/>
                  </a:schemeClr>
                </a:solidFill>
              </a:rPr>
            </a:br>
            <a:br>
              <a:rPr lang="en-GB" sz="1400" dirty="0"/>
            </a:br>
            <a:r>
              <a:rPr lang="en-GB" sz="1400" dirty="0">
                <a:solidFill>
                  <a:schemeClr val="bg2">
                    <a:lumMod val="10000"/>
                  </a:schemeClr>
                </a:solidFill>
              </a:rPr>
              <a:t>Following his death great concerns were noted regarding the home conditions in the property which was described as unsanitary. Further concerns were raised regarding </a:t>
            </a:r>
            <a:r>
              <a:rPr lang="en-GB" sz="1400">
                <a:solidFill>
                  <a:schemeClr val="bg2">
                    <a:lumMod val="10000"/>
                  </a:schemeClr>
                </a:solidFill>
              </a:rPr>
              <a:t>this baby’s </a:t>
            </a:r>
            <a:r>
              <a:rPr lang="en-GB" sz="1400" dirty="0">
                <a:solidFill>
                  <a:schemeClr val="bg2">
                    <a:lumMod val="10000"/>
                  </a:schemeClr>
                </a:solidFill>
              </a:rPr>
              <a:t>paternity and a theme of professionals not having a clear understanding of family dynamics or considering historical risk and how this may be forming cumulative risk. </a:t>
            </a:r>
          </a:p>
        </p:txBody>
      </p:sp>
      <p:sp>
        <p:nvSpPr>
          <p:cNvPr id="5" name="Content Placeholder 4">
            <a:extLst>
              <a:ext uri="{FF2B5EF4-FFF2-40B4-BE49-F238E27FC236}">
                <a16:creationId xmlns:a16="http://schemas.microsoft.com/office/drawing/2014/main" id="{5A673811-A989-705C-4745-CE00694DCEE1}"/>
              </a:ext>
            </a:extLst>
          </p:cNvPr>
          <p:cNvSpPr>
            <a:spLocks noGrp="1"/>
          </p:cNvSpPr>
          <p:nvPr>
            <p:ph idx="1"/>
          </p:nvPr>
        </p:nvSpPr>
        <p:spPr>
          <a:xfrm>
            <a:off x="4886920" y="1128409"/>
            <a:ext cx="4513541" cy="4942037"/>
          </a:xfrm>
          <a:solidFill>
            <a:schemeClr val="accent3">
              <a:lumMod val="40000"/>
              <a:lumOff val="60000"/>
            </a:schemeClr>
          </a:solidFill>
        </p:spPr>
        <p:txBody>
          <a:bodyPr vert="horz" lIns="91440" tIns="45720" rIns="91440" bIns="45720" rtlCol="0" anchor="t">
            <a:normAutofit/>
          </a:bodyPr>
          <a:lstStyle/>
          <a:p>
            <a:pPr marL="0" indent="0">
              <a:buNone/>
            </a:pPr>
            <a:r>
              <a:rPr lang="en-GB" sz="1400" b="1" u="sng" dirty="0">
                <a:solidFill>
                  <a:schemeClr val="bg2">
                    <a:lumMod val="10000"/>
                  </a:schemeClr>
                </a:solidFill>
              </a:rPr>
              <a:t>Partnership Learning Points</a:t>
            </a:r>
          </a:p>
          <a:p>
            <a:pPr marL="285750" indent="-285750"/>
            <a:r>
              <a:rPr lang="en-GB" sz="1400" b="1" dirty="0">
                <a:solidFill>
                  <a:schemeClr val="bg2">
                    <a:lumMod val="10000"/>
                  </a:schemeClr>
                </a:solidFill>
                <a:ea typeface="+mn-lt"/>
                <a:cs typeface="+mn-lt"/>
              </a:rPr>
              <a:t>Professional curiosity </a:t>
            </a:r>
            <a:r>
              <a:rPr lang="en-GB" sz="1400" dirty="0">
                <a:solidFill>
                  <a:schemeClr val="bg2">
                    <a:lumMod val="10000"/>
                  </a:schemeClr>
                </a:solidFill>
                <a:ea typeface="+mn-lt"/>
                <a:cs typeface="+mn-lt"/>
              </a:rPr>
              <a:t>– There should have been more professional curiosity in a variety of the contacts, including consideration of paternity and family dynamics, previous concerns raised and the ongoing impact of this on the family. </a:t>
            </a:r>
            <a:endParaRPr lang="en-GB" dirty="0">
              <a:solidFill>
                <a:schemeClr val="bg2">
                  <a:lumMod val="10000"/>
                </a:schemeClr>
              </a:solidFill>
              <a:ea typeface="+mn-lt"/>
              <a:cs typeface="+mn-lt"/>
            </a:endParaRPr>
          </a:p>
          <a:p>
            <a:pPr marL="285750" indent="-285750"/>
            <a:r>
              <a:rPr lang="en-GB" sz="1400" b="1" dirty="0">
                <a:solidFill>
                  <a:schemeClr val="bg2">
                    <a:lumMod val="10000"/>
                  </a:schemeClr>
                </a:solidFill>
                <a:ea typeface="+mn-lt"/>
                <a:cs typeface="+mn-lt"/>
              </a:rPr>
              <a:t>Neglect </a:t>
            </a:r>
            <a:r>
              <a:rPr lang="en-GB" sz="1400" dirty="0">
                <a:solidFill>
                  <a:schemeClr val="bg2">
                    <a:lumMod val="10000"/>
                  </a:schemeClr>
                </a:solidFill>
                <a:ea typeface="+mn-lt"/>
                <a:cs typeface="+mn-lt"/>
              </a:rPr>
              <a:t>- There could have been more consideration  to the presenting concerns of neglect including the poor home conditions, and how these concerns are actioned appropriately through safeguarding measures. </a:t>
            </a:r>
            <a:endParaRPr lang="en-GB" dirty="0">
              <a:solidFill>
                <a:schemeClr val="bg2">
                  <a:lumMod val="10000"/>
                </a:schemeClr>
              </a:solidFill>
              <a:ea typeface="+mn-lt"/>
              <a:cs typeface="+mn-lt"/>
            </a:endParaRPr>
          </a:p>
          <a:p>
            <a:pPr marL="285750" indent="-285750"/>
            <a:r>
              <a:rPr lang="en-GB" sz="1400" b="1" dirty="0">
                <a:solidFill>
                  <a:schemeClr val="bg2">
                    <a:lumMod val="10000"/>
                  </a:schemeClr>
                </a:solidFill>
                <a:ea typeface="+mn-lt"/>
                <a:cs typeface="+mn-lt"/>
              </a:rPr>
              <a:t>Safer sleep</a:t>
            </a:r>
            <a:r>
              <a:rPr lang="en-GB" sz="1400" dirty="0">
                <a:solidFill>
                  <a:schemeClr val="bg2">
                    <a:lumMod val="10000"/>
                  </a:schemeClr>
                </a:solidFill>
                <a:ea typeface="+mn-lt"/>
                <a:cs typeface="+mn-lt"/>
              </a:rPr>
              <a:t> – Although a safer sleep risk assessment was completed this was not uploaded for the robustness to be considered. The baby’s main place of sleep was unknown. Further consideration into this is required to create a personalised safer sleep action plan. </a:t>
            </a:r>
            <a:endParaRPr lang="en-GB" sz="1400" dirty="0">
              <a:solidFill>
                <a:schemeClr val="bg2">
                  <a:lumMod val="10000"/>
                </a:schemeClr>
              </a:solidFill>
            </a:endParaRPr>
          </a:p>
        </p:txBody>
      </p:sp>
      <p:sp>
        <p:nvSpPr>
          <p:cNvPr id="6" name="Text Placeholder 5">
            <a:extLst>
              <a:ext uri="{FF2B5EF4-FFF2-40B4-BE49-F238E27FC236}">
                <a16:creationId xmlns:a16="http://schemas.microsoft.com/office/drawing/2014/main" id="{A75C8D67-417E-6C2A-5667-764E4DD66A45}"/>
              </a:ext>
            </a:extLst>
          </p:cNvPr>
          <p:cNvSpPr>
            <a:spLocks noGrp="1"/>
          </p:cNvSpPr>
          <p:nvPr>
            <p:ph type="body" sz="half" idx="2"/>
          </p:nvPr>
        </p:nvSpPr>
        <p:spPr>
          <a:xfrm>
            <a:off x="677334" y="4805464"/>
            <a:ext cx="3854528" cy="1235897"/>
          </a:xfrm>
          <a:solidFill>
            <a:schemeClr val="accent2">
              <a:lumMod val="60000"/>
              <a:lumOff val="40000"/>
            </a:schemeClr>
          </a:solidFill>
        </p:spPr>
        <p:txBody>
          <a:bodyPr vert="horz" lIns="91440" tIns="45720" rIns="91440" bIns="45720" rtlCol="0" anchor="t">
            <a:normAutofit fontScale="85000" lnSpcReduction="20000"/>
          </a:bodyPr>
          <a:lstStyle/>
          <a:p>
            <a:r>
              <a:rPr lang="en-GB" b="1" u="sng" dirty="0">
                <a:solidFill>
                  <a:schemeClr val="bg2">
                    <a:lumMod val="10000"/>
                  </a:schemeClr>
                </a:solidFill>
              </a:rPr>
              <a:t>Links to </a:t>
            </a:r>
            <a:r>
              <a:rPr lang="en-GB" b="1" u="sng" dirty="0">
                <a:solidFill>
                  <a:schemeClr val="bg2">
                    <a:lumMod val="10000"/>
                  </a:schemeClr>
                </a:solidFill>
                <a:effectLst/>
                <a:ea typeface="Calibri" panose="020F0502020204030204" pitchFamily="34" charset="0"/>
              </a:rPr>
              <a:t>Local/National/Themed Guidance</a:t>
            </a:r>
            <a:r>
              <a:rPr lang="en-GB" b="1" u="sng" dirty="0">
                <a:solidFill>
                  <a:schemeClr val="bg2">
                    <a:lumMod val="10000"/>
                  </a:schemeClr>
                </a:solidFill>
                <a:ea typeface="Calibri" panose="020F0502020204030204" pitchFamily="34" charset="0"/>
              </a:rPr>
              <a:t> </a:t>
            </a:r>
          </a:p>
          <a:p>
            <a:r>
              <a:rPr lang="en-GB" dirty="0">
                <a:solidFill>
                  <a:schemeClr val="bg2">
                    <a:lumMod val="10000"/>
                  </a:schemeClr>
                </a:solidFill>
                <a:ea typeface="+mn-lt"/>
                <a:cs typeface="+mn-lt"/>
                <a:hlinkClick r:id="rId2">
                  <a:extLst>
                    <a:ext uri="{A12FA001-AC4F-418D-AE19-62706E023703}">
                      <ahyp:hlinkClr xmlns:ahyp="http://schemas.microsoft.com/office/drawing/2018/hyperlinkcolor" val="tx"/>
                    </a:ext>
                  </a:extLst>
                </a:hlinkClick>
              </a:rPr>
              <a:t>Nottinghamshire Neglect strategy </a:t>
            </a:r>
          </a:p>
          <a:p>
            <a:r>
              <a:rPr lang="en-GB" dirty="0">
                <a:solidFill>
                  <a:schemeClr val="bg2">
                    <a:lumMod val="10000"/>
                  </a:schemeClr>
                </a:solidFill>
                <a:hlinkClick r:id="rId3">
                  <a:extLst>
                    <a:ext uri="{A12FA001-AC4F-418D-AE19-62706E023703}">
                      <ahyp:hlinkClr xmlns:ahyp="http://schemas.microsoft.com/office/drawing/2018/hyperlinkcolor" val="tx"/>
                    </a:ext>
                  </a:extLst>
                </a:hlinkClick>
              </a:rPr>
              <a:t>safersleepriskassessmenttool2023final.pdf</a:t>
            </a:r>
            <a:endParaRPr lang="en-GB" dirty="0">
              <a:solidFill>
                <a:schemeClr val="bg2">
                  <a:lumMod val="10000"/>
                </a:schemeClr>
              </a:solidFill>
              <a:ea typeface="+mn-lt"/>
              <a:cs typeface="+mn-lt"/>
            </a:endParaRPr>
          </a:p>
          <a:p>
            <a:r>
              <a:rPr lang="en-GB" dirty="0">
                <a:solidFill>
                  <a:schemeClr val="bg2">
                    <a:lumMod val="10000"/>
                  </a:schemeClr>
                </a:solidFill>
                <a:ea typeface="+mn-lt"/>
                <a:cs typeface="+mn-lt"/>
              </a:rPr>
              <a:t>Professional curiosity </a:t>
            </a:r>
            <a:r>
              <a:rPr lang="en-GB" dirty="0">
                <a:solidFill>
                  <a:schemeClr val="bg2">
                    <a:lumMod val="10000"/>
                  </a:schemeClr>
                </a:solidFill>
                <a:ea typeface="+mn-lt"/>
                <a:cs typeface="+mn-lt"/>
                <a:hlinkClick r:id="rId4">
                  <a:extLst>
                    <a:ext uri="{A12FA001-AC4F-418D-AE19-62706E023703}">
                      <ahyp:hlinkClr xmlns:ahyp="http://schemas.microsoft.com/office/drawing/2018/hyperlinkcolor" val="tx"/>
                    </a:ext>
                  </a:extLst>
                </a:hlinkClick>
              </a:rPr>
              <a:t>professionalcuriosity.pdf (nottinghamshire.gov.uk)</a:t>
            </a:r>
            <a:endParaRPr lang="en-GB" dirty="0">
              <a:solidFill>
                <a:schemeClr val="bg2">
                  <a:lumMod val="10000"/>
                </a:schemeClr>
              </a:solidFill>
              <a:ea typeface="+mn-lt"/>
              <a:cs typeface="+mn-lt"/>
            </a:endParaRPr>
          </a:p>
          <a:p>
            <a:endParaRPr lang="en-GB" dirty="0">
              <a:solidFill>
                <a:schemeClr val="bg2">
                  <a:lumMod val="10000"/>
                </a:schemeClr>
              </a:solidFill>
              <a:ea typeface="+mn-lt"/>
              <a:cs typeface="+mn-lt"/>
            </a:endParaRPr>
          </a:p>
        </p:txBody>
      </p:sp>
      <p:sp>
        <p:nvSpPr>
          <p:cNvPr id="7" name="TextBox 6">
            <a:extLst>
              <a:ext uri="{FF2B5EF4-FFF2-40B4-BE49-F238E27FC236}">
                <a16:creationId xmlns:a16="http://schemas.microsoft.com/office/drawing/2014/main" id="{6F1F5D93-FA43-E29E-EF78-DD8C774615B1}"/>
              </a:ext>
            </a:extLst>
          </p:cNvPr>
          <p:cNvSpPr txBox="1"/>
          <p:nvPr/>
        </p:nvSpPr>
        <p:spPr>
          <a:xfrm>
            <a:off x="599512" y="486383"/>
            <a:ext cx="8800949" cy="369332"/>
          </a:xfrm>
          <a:prstGeom prst="rect">
            <a:avLst/>
          </a:prstGeom>
          <a:noFill/>
        </p:spPr>
        <p:txBody>
          <a:bodyPr wrap="square" lIns="91440" tIns="45720" rIns="91440" bIns="45720" rtlCol="0" anchor="t">
            <a:spAutoFit/>
          </a:bodyPr>
          <a:lstStyle/>
          <a:p>
            <a:r>
              <a:rPr lang="en-GB" dirty="0"/>
              <a:t>Learning Briefing – Rapid </a:t>
            </a:r>
            <a:r>
              <a:rPr lang="en-GB"/>
              <a:t>Review 25-03</a:t>
            </a:r>
            <a:endParaRPr lang="en-GB" dirty="0"/>
          </a:p>
        </p:txBody>
      </p:sp>
    </p:spTree>
    <p:extLst>
      <p:ext uri="{BB962C8B-B14F-4D97-AF65-F5344CB8AC3E}">
        <p14:creationId xmlns:p14="http://schemas.microsoft.com/office/powerpoint/2010/main" val="697342336"/>
      </p:ext>
    </p:extLst>
  </p:cSld>
  <p:clrMapOvr>
    <a:masterClrMapping/>
  </p:clrMapOvr>
</p:sld>
</file>

<file path=ppt/theme/theme1.xml><?xml version="1.0" encoding="utf-8"?>
<a:theme xmlns:a="http://schemas.openxmlformats.org/drawingml/2006/main" name="NSCP">
  <a:themeElements>
    <a:clrScheme name="Custom 6">
      <a:dk1>
        <a:srgbClr val="5D2590"/>
      </a:dk1>
      <a:lt1>
        <a:sysClr val="window" lastClr="FFFFFF"/>
      </a:lt1>
      <a:dk2>
        <a:srgbClr val="5D2590"/>
      </a:dk2>
      <a:lt2>
        <a:srgbClr val="EBEBEB"/>
      </a:lt2>
      <a:accent1>
        <a:srgbClr val="2E99B8"/>
      </a:accent1>
      <a:accent2>
        <a:srgbClr val="EC127B"/>
      </a:accent2>
      <a:accent3>
        <a:srgbClr val="2E99B8"/>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NSCP" id="{CFB50278-0ABE-494A-9A9D-65792B3224EC}" vid="{608FD9E2-2D75-42D1-A3F7-83D8B5D6C92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87C6F1C0044C43AFE572D2B6526C3E" ma:contentTypeVersion="8" ma:contentTypeDescription="Create a new document." ma:contentTypeScope="" ma:versionID="2e1e41ac361e60239dfa4b93233f2cca">
  <xsd:schema xmlns:xsd="http://www.w3.org/2001/XMLSchema" xmlns:xs="http://www.w3.org/2001/XMLSchema" xmlns:p="http://schemas.microsoft.com/office/2006/metadata/properties" xmlns:ns2="e23680b2-1b83-4dc2-850a-835b6a481ab8" xmlns:ns3="5f135c8d-1f21-4cc2-8752-442c0f7e7c18" targetNamespace="http://schemas.microsoft.com/office/2006/metadata/properties" ma:root="true" ma:fieldsID="079ed4a63ecf627b88b0a7e6e0ebf4c6" ns2:_="" ns3:_="">
    <xsd:import namespace="e23680b2-1b83-4dc2-850a-835b6a481ab8"/>
    <xsd:import namespace="5f135c8d-1f21-4cc2-8752-442c0f7e7c1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3680b2-1b83-4dc2-850a-835b6a481ab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f135c8d-1f21-4cc2-8752-442c0f7e7c1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D9C7D8-9A3F-4B18-941C-4182D567653E}">
  <ds:schemaRefs>
    <ds:schemaRef ds:uri="5f135c8d-1f21-4cc2-8752-442c0f7e7c18"/>
    <ds:schemaRef ds:uri="e23680b2-1b83-4dc2-850a-835b6a481ab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B09C140-DD01-4D2D-88E0-DD23A1E82A92}">
  <ds:schemaRefs>
    <ds:schemaRef ds:uri="http://schemas.microsoft.com/office/2006/metadata/properties"/>
    <ds:schemaRef ds:uri="http://schemas.openxmlformats.org/package/2006/metadata/core-properties"/>
    <ds:schemaRef ds:uri="http://schemas.microsoft.com/office/infopath/2007/PartnerControls"/>
    <ds:schemaRef ds:uri="5f135c8d-1f21-4cc2-8752-442c0f7e7c18"/>
    <ds:schemaRef ds:uri="http://purl.org/dc/dcmitype/"/>
    <ds:schemaRef ds:uri="http://schemas.microsoft.com/office/2006/documentManagement/types"/>
    <ds:schemaRef ds:uri="http://purl.org/dc/elements/1.1/"/>
    <ds:schemaRef ds:uri="e23680b2-1b83-4dc2-850a-835b6a481ab8"/>
    <ds:schemaRef ds:uri="http://www.w3.org/XML/1998/namespace"/>
    <ds:schemaRef ds:uri="http://purl.org/dc/terms/"/>
  </ds:schemaRefs>
</ds:datastoreItem>
</file>

<file path=customXml/itemProps3.xml><?xml version="1.0" encoding="utf-8"?>
<ds:datastoreItem xmlns:ds="http://schemas.openxmlformats.org/officeDocument/2006/customXml" ds:itemID="{BF8F34E2-6F82-433C-850B-5F36192028FC}">
  <ds:schemaRefs>
    <ds:schemaRef ds:uri="http://schemas.microsoft.com/sharepoint/v3/contenttype/forms"/>
  </ds:schemaRefs>
</ds:datastoreItem>
</file>

<file path=docMetadata/LabelInfo.xml><?xml version="1.0" encoding="utf-8"?>
<clbl:labelList xmlns:clbl="http://schemas.microsoft.com/office/2020/mipLabelMetadata">
  <clbl:label id="{8fd7c08e-9c24-436d-a6ad-a8ecb8394d49}" enabled="1" method="Standard" siteId="{6e5a37bb-a961-4e4f-baae-2798a2245f30}" removed="0"/>
</clbl:labelList>
</file>

<file path=docProps/app.xml><?xml version="1.0" encoding="utf-8"?>
<Properties xmlns="http://schemas.openxmlformats.org/officeDocument/2006/extended-properties" xmlns:vt="http://schemas.openxmlformats.org/officeDocument/2006/docPropsVTypes">
  <Template>NSCP</Template>
  <TotalTime>3</TotalTime>
  <Words>243</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Trebuchet MS</vt:lpstr>
      <vt:lpstr>Wingdings 3</vt:lpstr>
      <vt:lpstr>NSCP</vt:lpstr>
      <vt:lpstr>Circumstances  A review was completed following concerns that a two-month-old baby was found unresponsive while sleeping on the sofa with his mother. He had not been open to Children's Social Care at the time.   Following his death great concerns were noted regarding the home conditions in the property which was described as unsanitary. Further concerns were raised regarding this baby’s paternity and a theme of professionals not having a clear understanding of family dynamics or considering historical risk and how this may be forming cumulative risk. </vt:lpstr>
    </vt:vector>
  </TitlesOfParts>
  <Company>NCC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Baumber</dc:creator>
  <cp:lastModifiedBy>Sarah Beet</cp:lastModifiedBy>
  <cp:revision>4</cp:revision>
  <dcterms:created xsi:type="dcterms:W3CDTF">2019-01-14T09:58:08Z</dcterms:created>
  <dcterms:modified xsi:type="dcterms:W3CDTF">2025-07-07T14:16:58Z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0x010100A187C6F1C0044C43AFE572D2B6526C3E</vt:lpwstr>
  </property>
  <property fmtid="{D5CDD505-2E9C-101B-9397-08002B2CF9AE}" pid="3" name="Order">
    <vt:r8>100</vt:r8>
  </property>
</Properties>
</file>