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2E76B7-5017-4DD6-9F67-062EAC7A1BAA}" v="6" dt="2025-04-23T08:37:10.3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p:cViewPr varScale="1">
        <p:scale>
          <a:sx n="57" d="100"/>
          <a:sy n="57" d="100"/>
        </p:scale>
        <p:origin x="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pic>
        <p:nvPicPr>
          <p:cNvPr id="8" name="Picture 7"/>
          <p:cNvPicPr>
            <a:picLocks noChangeAspect="1"/>
          </p:cNvPicPr>
          <p:nvPr/>
        </p:nvPicPr>
        <p:blipFill>
          <a:blip r:embed="rId2"/>
          <a:stretch>
            <a:fillRect/>
          </a:stretch>
        </p:blipFill>
        <p:spPr>
          <a:xfrm>
            <a:off x="1403477" y="368906"/>
            <a:ext cx="4005389" cy="1141998"/>
          </a:xfrm>
          <a:prstGeom prst="rect">
            <a:avLst/>
          </a:prstGeom>
        </p:spPr>
      </p:pic>
    </p:spTree>
    <p:extLst>
      <p:ext uri="{BB962C8B-B14F-4D97-AF65-F5344CB8AC3E}">
        <p14:creationId xmlns:p14="http://schemas.microsoft.com/office/powerpoint/2010/main" val="3120405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87731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3558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3643475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7017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4240297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14126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7376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02327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23/04/2025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516973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5CE7B8-D5C7-4430-A0D6-E2D68F802D83}" type="datetimeFigureOut">
              <a:rPr lang="en-GB" smtClean="0"/>
              <a:t>23/04/2025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6463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5CE7B8-D5C7-4430-A0D6-E2D68F802D83}" type="datetimeFigureOut">
              <a:rPr lang="en-GB" smtClean="0"/>
              <a:t>23/04/2025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70927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5CE7B8-D5C7-4430-A0D6-E2D68F802D83}" type="datetimeFigureOut">
              <a:rPr lang="en-GB" smtClean="0"/>
              <a:t>23/04/2025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3858109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CE7B8-D5C7-4430-A0D6-E2D68F802D83}" type="datetimeFigureOut">
              <a:rPr lang="en-GB" smtClean="0"/>
              <a:t>23/04/2025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792984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5CE7B8-D5C7-4430-A0D6-E2D68F802D83}" type="datetimeFigureOut">
              <a:rPr lang="en-GB" smtClean="0"/>
              <a:t>23/04/2025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2070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5CE7B8-D5C7-4430-A0D6-E2D68F802D83}" type="datetimeFigureOut">
              <a:rPr lang="en-GB" smtClean="0"/>
              <a:t>23/04/2025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416944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5CE7B8-D5C7-4430-A0D6-E2D68F802D83}" type="datetimeFigureOut">
              <a:rPr lang="en-GB" smtClean="0"/>
              <a:t>23/04/2025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354250-14CF-4D17-BF7A-DCA5A0D1B887}" type="slidenum">
              <a:rPr lang="en-GB" smtClean="0"/>
              <a:t>‹#›</a:t>
            </a:fld>
            <a:endParaRPr lang="en-GB"/>
          </a:p>
        </p:txBody>
      </p:sp>
    </p:spTree>
    <p:extLst>
      <p:ext uri="{BB962C8B-B14F-4D97-AF65-F5344CB8AC3E}">
        <p14:creationId xmlns:p14="http://schemas.microsoft.com/office/powerpoint/2010/main" val="1263827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scp.nottinghamshire.gov.uk/media/j4hmeu03/cityandcountyneglectstrategy.pdf" TargetMode="External"/><Relationship Id="rId2" Type="http://schemas.openxmlformats.org/officeDocument/2006/relationships/hyperlink" Target="https://nottinghamshirescb.proceduresonline.com/p_fab_ind_illness.html" TargetMode="External"/><Relationship Id="rId1" Type="http://schemas.openxmlformats.org/officeDocument/2006/relationships/slideLayout" Target="../slideLayouts/slideLayout8.xml"/><Relationship Id="rId4" Type="http://schemas.openxmlformats.org/officeDocument/2006/relationships/hyperlink" Target="https://nsab.nottinghamshire.gov.uk/media/srpfh45p/professionalcuriosit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81DFF7-9420-2BAD-760C-E42192EA6B67}"/>
              </a:ext>
            </a:extLst>
          </p:cNvPr>
          <p:cNvSpPr>
            <a:spLocks noGrp="1"/>
          </p:cNvSpPr>
          <p:nvPr>
            <p:ph type="title"/>
          </p:nvPr>
        </p:nvSpPr>
        <p:spPr>
          <a:xfrm>
            <a:off x="599512" y="1128409"/>
            <a:ext cx="3932350" cy="3485155"/>
          </a:xfrm>
          <a:solidFill>
            <a:schemeClr val="accent1">
              <a:lumMod val="20000"/>
              <a:lumOff val="80000"/>
            </a:schemeClr>
          </a:solidFill>
        </p:spPr>
        <p:txBody>
          <a:bodyPr anchor="t">
            <a:normAutofit/>
          </a:bodyPr>
          <a:lstStyle/>
          <a:p>
            <a:r>
              <a:rPr lang="en-GB" sz="1400" b="1" u="sng" dirty="0">
                <a:solidFill>
                  <a:schemeClr val="bg2">
                    <a:lumMod val="10000"/>
                  </a:schemeClr>
                </a:solidFill>
              </a:rPr>
              <a:t>Circumstances</a:t>
            </a:r>
            <a:r>
              <a:rPr lang="en-GB" sz="1400" b="1" u="sng" dirty="0"/>
              <a:t> </a:t>
            </a:r>
            <a:br>
              <a:rPr lang="en-GB" sz="1400" b="1" u="sng" dirty="0"/>
            </a:br>
            <a:r>
              <a:rPr lang="en-GB" sz="1400" dirty="0">
                <a:solidFill>
                  <a:schemeClr val="bg2">
                    <a:lumMod val="10000"/>
                  </a:schemeClr>
                </a:solidFill>
              </a:rPr>
              <a:t>A review was completed following concerns that a 14 month old child was found unresponsive while sleeping on the sofa with her mother’s partner. The family were not known to children’s social care. </a:t>
            </a:r>
            <a:br>
              <a:rPr lang="en-GB" sz="1400" dirty="0">
                <a:solidFill>
                  <a:schemeClr val="bg2">
                    <a:lumMod val="10000"/>
                  </a:schemeClr>
                </a:solidFill>
              </a:rPr>
            </a:br>
            <a:br>
              <a:rPr lang="en-GB" sz="1400" dirty="0"/>
            </a:br>
            <a:r>
              <a:rPr lang="en-GB" sz="1400" dirty="0">
                <a:solidFill>
                  <a:schemeClr val="bg2">
                    <a:lumMod val="10000"/>
                  </a:schemeClr>
                </a:solidFill>
              </a:rPr>
              <a:t>There had been prior concerns about her mother’s mental health, level of support and engagement with services and home conditions. Additional concerns were known regarding the child’s mother’s partner’s poor mental health. </a:t>
            </a:r>
          </a:p>
        </p:txBody>
      </p:sp>
      <p:sp>
        <p:nvSpPr>
          <p:cNvPr id="5" name="Content Placeholder 4">
            <a:extLst>
              <a:ext uri="{FF2B5EF4-FFF2-40B4-BE49-F238E27FC236}">
                <a16:creationId xmlns:a16="http://schemas.microsoft.com/office/drawing/2014/main" id="{5A673811-A989-705C-4745-CE00694DCEE1}"/>
              </a:ext>
            </a:extLst>
          </p:cNvPr>
          <p:cNvSpPr>
            <a:spLocks noGrp="1"/>
          </p:cNvSpPr>
          <p:nvPr>
            <p:ph idx="1"/>
          </p:nvPr>
        </p:nvSpPr>
        <p:spPr>
          <a:xfrm>
            <a:off x="4886920" y="1128409"/>
            <a:ext cx="4513541" cy="4942037"/>
          </a:xfrm>
          <a:solidFill>
            <a:schemeClr val="accent3">
              <a:lumMod val="40000"/>
              <a:lumOff val="60000"/>
            </a:schemeClr>
          </a:solidFill>
        </p:spPr>
        <p:txBody>
          <a:bodyPr vert="horz" lIns="91440" tIns="45720" rIns="91440" bIns="45720" rtlCol="0" anchor="t">
            <a:normAutofit fontScale="92500" lnSpcReduction="10000"/>
          </a:bodyPr>
          <a:lstStyle/>
          <a:p>
            <a:pPr marL="0" indent="0">
              <a:buNone/>
            </a:pPr>
            <a:r>
              <a:rPr lang="en-GB" sz="1400" b="1" u="sng" dirty="0">
                <a:solidFill>
                  <a:schemeClr val="bg2">
                    <a:lumMod val="10000"/>
                  </a:schemeClr>
                </a:solidFill>
              </a:rPr>
              <a:t>Partnership Learning Points</a:t>
            </a:r>
          </a:p>
          <a:p>
            <a:pPr marL="285750" indent="-285750"/>
            <a:r>
              <a:rPr lang="en-GB" sz="1400" b="1" dirty="0">
                <a:solidFill>
                  <a:schemeClr val="bg2">
                    <a:lumMod val="10000"/>
                  </a:schemeClr>
                </a:solidFill>
                <a:ea typeface="+mn-lt"/>
                <a:cs typeface="+mn-lt"/>
              </a:rPr>
              <a:t>Recognition of neglect</a:t>
            </a:r>
            <a:r>
              <a:rPr lang="en-GB" sz="1400" dirty="0">
                <a:solidFill>
                  <a:schemeClr val="bg2">
                    <a:lumMod val="10000"/>
                  </a:schemeClr>
                </a:solidFill>
                <a:ea typeface="+mn-lt"/>
                <a:cs typeface="+mn-lt"/>
              </a:rPr>
              <a:t>–It may have been beneficial for agencies to consider what additional support may have been available regarding poor home conditions at an earlier opportunity. In addition, the wider implications of this alongside worries around mother’s mental health and missed appointments creating a cumulative risk.  </a:t>
            </a:r>
            <a:endParaRPr lang="en-GB" dirty="0">
              <a:solidFill>
                <a:schemeClr val="bg2">
                  <a:lumMod val="10000"/>
                </a:schemeClr>
              </a:solidFill>
              <a:ea typeface="+mn-lt"/>
              <a:cs typeface="+mn-lt"/>
            </a:endParaRPr>
          </a:p>
          <a:p>
            <a:pPr marL="285750" indent="-285750"/>
            <a:r>
              <a:rPr lang="en-GB" sz="1400" b="1" dirty="0">
                <a:solidFill>
                  <a:schemeClr val="bg2">
                    <a:lumMod val="10000"/>
                  </a:schemeClr>
                </a:solidFill>
                <a:ea typeface="+mn-lt"/>
                <a:cs typeface="+mn-lt"/>
              </a:rPr>
              <a:t>Information sharing </a:t>
            </a:r>
            <a:r>
              <a:rPr lang="en-GB" sz="1400" dirty="0">
                <a:solidFill>
                  <a:schemeClr val="bg2">
                    <a:lumMod val="10000"/>
                  </a:schemeClr>
                </a:solidFill>
                <a:ea typeface="+mn-lt"/>
                <a:cs typeface="+mn-lt"/>
              </a:rPr>
              <a:t>- There could have been more consideration around information sharing regarding the cumulative risk created. That would have created an opportunity for information to be shared regarding concerns around mother’s partner’s historic poor mental health. </a:t>
            </a:r>
          </a:p>
          <a:p>
            <a:pPr marL="285750" indent="-285750"/>
            <a:r>
              <a:rPr lang="en-GB" sz="1400" dirty="0">
                <a:solidFill>
                  <a:schemeClr val="bg2">
                    <a:lumMod val="10000"/>
                  </a:schemeClr>
                </a:solidFill>
                <a:ea typeface="+mn-lt"/>
                <a:cs typeface="+mn-lt"/>
              </a:rPr>
              <a:t>If Health had “one record” that all health providers shared, we would have been able to see historic issues and may therefore have explored the current situation with mum and partner in more detail. </a:t>
            </a:r>
          </a:p>
          <a:p>
            <a:pPr marL="285750" indent="-285750"/>
            <a:r>
              <a:rPr lang="en-GB" sz="1400" dirty="0">
                <a:solidFill>
                  <a:schemeClr val="bg2">
                    <a:lumMod val="10000"/>
                  </a:schemeClr>
                </a:solidFill>
                <a:ea typeface="+mn-lt"/>
                <a:cs typeface="+mn-lt"/>
              </a:rPr>
              <a:t>This is a national issue and is raised by health in reviews in anticipation of the theme being considered through the national panel identifying through reviews submitted. </a:t>
            </a:r>
          </a:p>
        </p:txBody>
      </p:sp>
      <p:sp>
        <p:nvSpPr>
          <p:cNvPr id="6" name="Text Placeholder 5">
            <a:extLst>
              <a:ext uri="{FF2B5EF4-FFF2-40B4-BE49-F238E27FC236}">
                <a16:creationId xmlns:a16="http://schemas.microsoft.com/office/drawing/2014/main" id="{A75C8D67-417E-6C2A-5667-764E4DD66A45}"/>
              </a:ext>
            </a:extLst>
          </p:cNvPr>
          <p:cNvSpPr>
            <a:spLocks noGrp="1"/>
          </p:cNvSpPr>
          <p:nvPr>
            <p:ph type="body" sz="half" idx="2"/>
          </p:nvPr>
        </p:nvSpPr>
        <p:spPr>
          <a:xfrm>
            <a:off x="677334" y="4805464"/>
            <a:ext cx="3854528" cy="1235897"/>
          </a:xfrm>
          <a:solidFill>
            <a:schemeClr val="accent2">
              <a:lumMod val="60000"/>
              <a:lumOff val="40000"/>
            </a:schemeClr>
          </a:solidFill>
        </p:spPr>
        <p:txBody>
          <a:bodyPr vert="horz" lIns="91440" tIns="45720" rIns="91440" bIns="45720" rtlCol="0" anchor="t">
            <a:normAutofit fontScale="77500" lnSpcReduction="20000"/>
          </a:bodyPr>
          <a:lstStyle/>
          <a:p>
            <a:r>
              <a:rPr lang="en-GB" b="1" u="sng" dirty="0">
                <a:solidFill>
                  <a:schemeClr val="bg2">
                    <a:lumMod val="10000"/>
                  </a:schemeClr>
                </a:solidFill>
              </a:rPr>
              <a:t>Links to </a:t>
            </a:r>
            <a:r>
              <a:rPr lang="en-GB" b="1" u="sng" dirty="0">
                <a:solidFill>
                  <a:schemeClr val="bg2">
                    <a:lumMod val="10000"/>
                  </a:schemeClr>
                </a:solidFill>
                <a:effectLst/>
                <a:ea typeface="Calibri" panose="020F0502020204030204" pitchFamily="34" charset="0"/>
              </a:rPr>
              <a:t>Local/National/Themed Guidance</a:t>
            </a:r>
            <a:r>
              <a:rPr lang="en-GB" b="1" u="sng" dirty="0">
                <a:solidFill>
                  <a:schemeClr val="bg2">
                    <a:lumMod val="10000"/>
                  </a:schemeClr>
                </a:solidFill>
                <a:ea typeface="Calibri" panose="020F0502020204030204" pitchFamily="34" charset="0"/>
              </a:rPr>
              <a:t> </a:t>
            </a:r>
          </a:p>
          <a:p>
            <a:r>
              <a:rPr lang="en-GB" dirty="0">
                <a:solidFill>
                  <a:schemeClr val="bg2">
                    <a:lumMod val="10000"/>
                  </a:schemeClr>
                </a:solidFill>
                <a:ea typeface="+mn-lt"/>
                <a:cs typeface="+mn-lt"/>
                <a:hlinkClick r:id="rId2">
                  <a:extLst>
                    <a:ext uri="{A12FA001-AC4F-418D-AE19-62706E023703}">
                      <ahyp:hlinkClr xmlns:ahyp="http://schemas.microsoft.com/office/drawing/2018/hyperlinkcolor" val="tx"/>
                    </a:ext>
                  </a:extLst>
                </a:hlinkClick>
              </a:rPr>
              <a:t>Nottinghamshire Neglect strategy </a:t>
            </a:r>
          </a:p>
          <a:p>
            <a:r>
              <a:rPr lang="en-GB" dirty="0">
                <a:solidFill>
                  <a:schemeClr val="bg2">
                    <a:lumMod val="10000"/>
                  </a:schemeClr>
                </a:solidFill>
                <a:ea typeface="+mn-lt"/>
                <a:cs typeface="+mn-lt"/>
                <a:hlinkClick r:id="rId2">
                  <a:extLst>
                    <a:ext uri="{A12FA001-AC4F-418D-AE19-62706E023703}">
                      <ahyp:hlinkClr xmlns:ahyp="http://schemas.microsoft.com/office/drawing/2018/hyperlinkcolor" val="tx"/>
                    </a:ext>
                  </a:extLst>
                </a:hlinkClick>
              </a:rPr>
              <a:t>(</a:t>
            </a:r>
            <a:r>
              <a:rPr lang="en-GB" dirty="0">
                <a:solidFill>
                  <a:schemeClr val="bg2">
                    <a:lumMod val="10000"/>
                  </a:schemeClr>
                </a:solidFill>
                <a:hlinkClick r:id="rId3">
                  <a:extLst>
                    <a:ext uri="{A12FA001-AC4F-418D-AE19-62706E023703}">
                      <ahyp:hlinkClr xmlns:ahyp="http://schemas.microsoft.com/office/drawing/2018/hyperlinkcolor" val="tx"/>
                    </a:ext>
                  </a:extLst>
                </a:hlinkClick>
              </a:rPr>
              <a:t>Nottingham and Nottinghamshire Child Neglect Strategy</a:t>
            </a:r>
            <a:r>
              <a:rPr lang="en-GB" dirty="0">
                <a:solidFill>
                  <a:schemeClr val="bg2">
                    <a:lumMod val="10000"/>
                  </a:schemeClr>
                </a:solidFill>
              </a:rPr>
              <a:t>)</a:t>
            </a:r>
            <a:endParaRPr lang="en-GB" dirty="0">
              <a:solidFill>
                <a:schemeClr val="bg2">
                  <a:lumMod val="10000"/>
                </a:schemeClr>
              </a:solidFill>
              <a:ea typeface="+mn-lt"/>
              <a:cs typeface="+mn-lt"/>
              <a:hlinkClick r:id="rId2">
                <a:extLst>
                  <a:ext uri="{A12FA001-AC4F-418D-AE19-62706E023703}">
                    <ahyp:hlinkClr xmlns:ahyp="http://schemas.microsoft.com/office/drawing/2018/hyperlinkcolor" val="tx"/>
                  </a:ext>
                </a:extLst>
              </a:hlinkClick>
            </a:endParaRPr>
          </a:p>
          <a:p>
            <a:r>
              <a:rPr lang="en-GB" dirty="0">
                <a:solidFill>
                  <a:schemeClr val="bg2">
                    <a:lumMod val="10000"/>
                  </a:schemeClr>
                </a:solidFill>
                <a:ea typeface="+mn-lt"/>
                <a:cs typeface="+mn-lt"/>
              </a:rPr>
              <a:t>Professional curiosity </a:t>
            </a:r>
            <a:r>
              <a:rPr lang="en-GB" dirty="0">
                <a:solidFill>
                  <a:schemeClr val="bg2">
                    <a:lumMod val="10000"/>
                  </a:schemeClr>
                </a:solidFill>
                <a:ea typeface="+mn-lt"/>
                <a:cs typeface="+mn-lt"/>
                <a:hlinkClick r:id="rId4">
                  <a:extLst>
                    <a:ext uri="{A12FA001-AC4F-418D-AE19-62706E023703}">
                      <ahyp:hlinkClr xmlns:ahyp="http://schemas.microsoft.com/office/drawing/2018/hyperlinkcolor" val="tx"/>
                    </a:ext>
                  </a:extLst>
                </a:hlinkClick>
              </a:rPr>
              <a:t>professionalcuriosity.pdf (nottinghamshire.gov.uk)</a:t>
            </a:r>
            <a:endParaRPr lang="en-GB" dirty="0">
              <a:solidFill>
                <a:schemeClr val="bg2">
                  <a:lumMod val="10000"/>
                </a:schemeClr>
              </a:solidFill>
              <a:ea typeface="+mn-lt"/>
              <a:cs typeface="+mn-lt"/>
            </a:endParaRPr>
          </a:p>
          <a:p>
            <a:endParaRPr lang="en-GB" dirty="0">
              <a:solidFill>
                <a:schemeClr val="bg2">
                  <a:lumMod val="10000"/>
                </a:schemeClr>
              </a:solidFill>
              <a:ea typeface="+mn-lt"/>
              <a:cs typeface="+mn-lt"/>
            </a:endParaRPr>
          </a:p>
        </p:txBody>
      </p:sp>
      <p:sp>
        <p:nvSpPr>
          <p:cNvPr id="7" name="TextBox 6">
            <a:extLst>
              <a:ext uri="{FF2B5EF4-FFF2-40B4-BE49-F238E27FC236}">
                <a16:creationId xmlns:a16="http://schemas.microsoft.com/office/drawing/2014/main" id="{6F1F5D93-FA43-E29E-EF78-DD8C774615B1}"/>
              </a:ext>
            </a:extLst>
          </p:cNvPr>
          <p:cNvSpPr txBox="1"/>
          <p:nvPr/>
        </p:nvSpPr>
        <p:spPr>
          <a:xfrm>
            <a:off x="599512" y="486383"/>
            <a:ext cx="8800949" cy="369332"/>
          </a:xfrm>
          <a:prstGeom prst="rect">
            <a:avLst/>
          </a:prstGeom>
          <a:noFill/>
        </p:spPr>
        <p:txBody>
          <a:bodyPr wrap="square" lIns="91440" tIns="45720" rIns="91440" bIns="45720" rtlCol="0" anchor="t">
            <a:spAutoFit/>
          </a:bodyPr>
          <a:lstStyle/>
          <a:p>
            <a:r>
              <a:rPr lang="en-GB" dirty="0"/>
              <a:t>Learning Briefing – Rapid </a:t>
            </a:r>
            <a:r>
              <a:rPr lang="en-GB"/>
              <a:t>Review RR25-2 </a:t>
            </a:r>
            <a:endParaRPr lang="en-GB" dirty="0"/>
          </a:p>
        </p:txBody>
      </p:sp>
    </p:spTree>
    <p:extLst>
      <p:ext uri="{BB962C8B-B14F-4D97-AF65-F5344CB8AC3E}">
        <p14:creationId xmlns:p14="http://schemas.microsoft.com/office/powerpoint/2010/main" val="697342336"/>
      </p:ext>
    </p:extLst>
  </p:cSld>
  <p:clrMapOvr>
    <a:masterClrMapping/>
  </p:clrMapOvr>
</p:sld>
</file>

<file path=ppt/theme/theme1.xml><?xml version="1.0" encoding="utf-8"?>
<a:theme xmlns:a="http://schemas.openxmlformats.org/drawingml/2006/main" name="NSCP">
  <a:themeElements>
    <a:clrScheme name="Custom 6">
      <a:dk1>
        <a:srgbClr val="5D2590"/>
      </a:dk1>
      <a:lt1>
        <a:sysClr val="window" lastClr="FFFFFF"/>
      </a:lt1>
      <a:dk2>
        <a:srgbClr val="5D2590"/>
      </a:dk2>
      <a:lt2>
        <a:srgbClr val="EBEBEB"/>
      </a:lt2>
      <a:accent1>
        <a:srgbClr val="2E99B8"/>
      </a:accent1>
      <a:accent2>
        <a:srgbClr val="EC127B"/>
      </a:accent2>
      <a:accent3>
        <a:srgbClr val="2E99B8"/>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NSCP" id="{CFB50278-0ABE-494A-9A9D-65792B3224EC}" vid="{608FD9E2-2D75-42D1-A3F7-83D8B5D6C921}"/>
    </a:ext>
  </a:extLst>
</a:theme>
</file>

<file path=docMetadata/LabelInfo.xml><?xml version="1.0" encoding="utf-8"?>
<clbl:labelList xmlns:clbl="http://schemas.microsoft.com/office/2020/mipLabelMetadata">
  <clbl:label id="{8fd7c08e-9c24-436d-a6ad-a8ecb8394d49}" enabled="1" method="Standard" siteId="{6e5a37bb-a961-4e4f-baae-2798a2245f30}" removed="0"/>
</clbl:labelList>
</file>

<file path=docProps/app.xml><?xml version="1.0" encoding="utf-8"?>
<Properties xmlns="http://schemas.openxmlformats.org/officeDocument/2006/extended-properties" xmlns:vt="http://schemas.openxmlformats.org/officeDocument/2006/docPropsVTypes">
  <Template>NSCP</Template>
  <TotalTime>0</TotalTime>
  <Words>270</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Trebuchet MS</vt:lpstr>
      <vt:lpstr>Wingdings 3</vt:lpstr>
      <vt:lpstr>NSCP</vt:lpstr>
      <vt:lpstr>Circumstances  A review was completed following concerns that a 14 month old child was found unresponsive while sleeping on the sofa with her mother’s partner. The family were not known to children’s social care.   There had been prior concerns about her mother’s mental health, level of support and engagement with services and home conditions. Additional concerns were known regarding the child’s mother’s partner’s poor mental health.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2025-04-23T08:37:10Z</dcterms:created>
  <dcterms:modified xsi:type="dcterms:W3CDTF">2025-04-23T08:37:17Z</dcterms:modified>
</cp:coreProperties>
</file>