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3E4592A-0DB5-356D-1671-710EC2385B66}" name="MORRELL, Sandra (NHS NOTTINGHAM AND NOTTINGHAMSHIRE ICB - 52R)" initials="MS(NANI5" userId="S::sandra.morrell@nhs.net::81444f86-8cd1-4e42-8a24-852a9867b15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varScale="1">
        <p:scale>
          <a:sx n="77" d="100"/>
          <a:sy n="77" d="100"/>
        </p:scale>
        <p:origin x="80"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20/12/2023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pic>
        <p:nvPicPr>
          <p:cNvPr id="8" name="Picture 7"/>
          <p:cNvPicPr>
            <a:picLocks noChangeAspect="1"/>
          </p:cNvPicPr>
          <p:nvPr/>
        </p:nvPicPr>
        <p:blipFill>
          <a:blip r:embed="rId2"/>
          <a:stretch>
            <a:fillRect/>
          </a:stretch>
        </p:blipFill>
        <p:spPr>
          <a:xfrm>
            <a:off x="1403477" y="368906"/>
            <a:ext cx="4005389" cy="1141998"/>
          </a:xfrm>
          <a:prstGeom prst="rect">
            <a:avLst/>
          </a:prstGeom>
        </p:spPr>
      </p:pic>
    </p:spTree>
    <p:extLst>
      <p:ext uri="{BB962C8B-B14F-4D97-AF65-F5344CB8AC3E}">
        <p14:creationId xmlns:p14="http://schemas.microsoft.com/office/powerpoint/2010/main" val="3120405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20/12/2023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2877317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20/12/2023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13558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20/12/2023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3643475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20/12/2023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570177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20/12/2023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42402974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20/12/2023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14126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20/12/2023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73768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5CE7B8-D5C7-4430-A0D6-E2D68F802D83}" type="datetimeFigureOut">
              <a:rPr lang="en-GB" smtClean="0"/>
              <a:t>20/12/2023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023270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25CE7B8-D5C7-4430-A0D6-E2D68F802D83}" type="datetimeFigureOut">
              <a:rPr lang="en-GB" smtClean="0"/>
              <a:t>20/12/2023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2516973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5CE7B8-D5C7-4430-A0D6-E2D68F802D83}" type="datetimeFigureOut">
              <a:rPr lang="en-GB" smtClean="0"/>
              <a:t>20/12/2023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64639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5CE7B8-D5C7-4430-A0D6-E2D68F802D83}" type="datetimeFigureOut">
              <a:rPr lang="en-GB" smtClean="0"/>
              <a:t>20/12/2023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709270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5CE7B8-D5C7-4430-A0D6-E2D68F802D83}" type="datetimeFigureOut">
              <a:rPr lang="en-GB" smtClean="0"/>
              <a:t>20/12/2023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3858109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5CE7B8-D5C7-4430-A0D6-E2D68F802D83}" type="datetimeFigureOut">
              <a:rPr lang="en-GB" smtClean="0"/>
              <a:t>20/12/2023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279298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5CE7B8-D5C7-4430-A0D6-E2D68F802D83}" type="datetimeFigureOut">
              <a:rPr lang="en-GB" smtClean="0"/>
              <a:t>20/12/2023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1207041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25CE7B8-D5C7-4430-A0D6-E2D68F802D83}" type="datetimeFigureOut">
              <a:rPr lang="en-GB" smtClean="0"/>
              <a:t>20/12/2023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354250-14CF-4D17-BF7A-DCA5A0D1B887}" type="slidenum">
              <a:rPr lang="en-GB" smtClean="0"/>
              <a:t>‹#›</a:t>
            </a:fld>
            <a:endParaRPr lang="en-GB"/>
          </a:p>
        </p:txBody>
      </p:sp>
    </p:spTree>
    <p:extLst>
      <p:ext uri="{BB962C8B-B14F-4D97-AF65-F5344CB8AC3E}">
        <p14:creationId xmlns:p14="http://schemas.microsoft.com/office/powerpoint/2010/main" val="416944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5CE7B8-D5C7-4430-A0D6-E2D68F802D83}" type="datetimeFigureOut">
              <a:rPr lang="en-GB" smtClean="0"/>
              <a:t>20/12/2023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1354250-14CF-4D17-BF7A-DCA5A0D1B887}" type="slidenum">
              <a:rPr lang="en-GB" smtClean="0"/>
              <a:t>‹#›</a:t>
            </a:fld>
            <a:endParaRPr lang="en-GB"/>
          </a:p>
        </p:txBody>
      </p:sp>
    </p:spTree>
    <p:extLst>
      <p:ext uri="{BB962C8B-B14F-4D97-AF65-F5344CB8AC3E}">
        <p14:creationId xmlns:p14="http://schemas.microsoft.com/office/powerpoint/2010/main" val="12638276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sab.nottinghamshire.gov.uk/media/srpfh45p/professionalcuriosity.pdf" TargetMode="External"/><Relationship Id="rId2" Type="http://schemas.openxmlformats.org/officeDocument/2006/relationships/hyperlink" Target="https://nottinghamshirescb.proceduresonline.com/p_fab_ind_illness.html" TargetMode="Externa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081DFF7-9420-2BAD-760C-E42192EA6B67}"/>
              </a:ext>
            </a:extLst>
          </p:cNvPr>
          <p:cNvSpPr>
            <a:spLocks noGrp="1"/>
          </p:cNvSpPr>
          <p:nvPr>
            <p:ph type="title"/>
          </p:nvPr>
        </p:nvSpPr>
        <p:spPr>
          <a:xfrm>
            <a:off x="599512" y="1128409"/>
            <a:ext cx="3932350" cy="3485155"/>
          </a:xfrm>
          <a:solidFill>
            <a:schemeClr val="accent1">
              <a:lumMod val="20000"/>
              <a:lumOff val="80000"/>
            </a:schemeClr>
          </a:solidFill>
        </p:spPr>
        <p:txBody>
          <a:bodyPr anchor="t">
            <a:normAutofit fontScale="90000"/>
          </a:bodyPr>
          <a:lstStyle/>
          <a:p>
            <a:r>
              <a:rPr lang="en-GB" sz="1400" b="1" u="sng" dirty="0">
                <a:solidFill>
                  <a:schemeClr val="bg2">
                    <a:lumMod val="10000"/>
                  </a:schemeClr>
                </a:solidFill>
              </a:rPr>
              <a:t>Circumstances</a:t>
            </a:r>
            <a:r>
              <a:rPr lang="en-GB" sz="1400" b="1" u="sng" dirty="0"/>
              <a:t> </a:t>
            </a:r>
            <a:br>
              <a:rPr lang="en-GB" sz="1400" b="1" u="sng" dirty="0"/>
            </a:br>
            <a:r>
              <a:rPr lang="en-GB" sz="1400" dirty="0">
                <a:solidFill>
                  <a:schemeClr val="bg2">
                    <a:lumMod val="10000"/>
                  </a:schemeClr>
                </a:solidFill>
              </a:rPr>
              <a:t>A review was completed following concerns that a four-month-old baby become seriously unwell. He had been admitted to hospital due to concerns about his blood sugar levels, when suspicions arose that his mother, a Type 1 diabetic had been administering her own insulin to him. He had not been open to Children's Social Care at the time. </a:t>
            </a:r>
            <a:br>
              <a:rPr lang="en-GB" sz="1400" dirty="0">
                <a:solidFill>
                  <a:schemeClr val="bg2">
                    <a:lumMod val="10000"/>
                  </a:schemeClr>
                </a:solidFill>
              </a:rPr>
            </a:br>
            <a:br>
              <a:rPr lang="en-GB" sz="1400" dirty="0"/>
            </a:br>
            <a:r>
              <a:rPr lang="en-GB" sz="1400" dirty="0">
                <a:solidFill>
                  <a:schemeClr val="bg2">
                    <a:lumMod val="10000"/>
                  </a:schemeClr>
                </a:solidFill>
              </a:rPr>
              <a:t>The mother was herself a young care leaver from another Local Authority area, but had disengaged with her leaving care support. There had been prior concerns about her mental health, level of support and engagement with services. This included her management of her diabetes prior to his birth. </a:t>
            </a:r>
          </a:p>
        </p:txBody>
      </p:sp>
      <p:sp>
        <p:nvSpPr>
          <p:cNvPr id="5" name="Content Placeholder 4">
            <a:extLst>
              <a:ext uri="{FF2B5EF4-FFF2-40B4-BE49-F238E27FC236}">
                <a16:creationId xmlns:a16="http://schemas.microsoft.com/office/drawing/2014/main" id="{5A673811-A989-705C-4745-CE00694DCEE1}"/>
              </a:ext>
            </a:extLst>
          </p:cNvPr>
          <p:cNvSpPr>
            <a:spLocks noGrp="1"/>
          </p:cNvSpPr>
          <p:nvPr>
            <p:ph idx="1"/>
          </p:nvPr>
        </p:nvSpPr>
        <p:spPr>
          <a:xfrm>
            <a:off x="4886920" y="1128409"/>
            <a:ext cx="4513541" cy="4942037"/>
          </a:xfrm>
          <a:solidFill>
            <a:schemeClr val="accent3">
              <a:lumMod val="40000"/>
              <a:lumOff val="60000"/>
            </a:schemeClr>
          </a:solidFill>
        </p:spPr>
        <p:txBody>
          <a:bodyPr vert="horz" lIns="91440" tIns="45720" rIns="91440" bIns="45720" rtlCol="0" anchor="t">
            <a:normAutofit lnSpcReduction="10000"/>
          </a:bodyPr>
          <a:lstStyle/>
          <a:p>
            <a:pPr marL="0" indent="0">
              <a:buNone/>
            </a:pPr>
            <a:r>
              <a:rPr lang="en-GB" sz="1400" b="1" u="sng" dirty="0">
                <a:solidFill>
                  <a:schemeClr val="bg2">
                    <a:lumMod val="10000"/>
                  </a:schemeClr>
                </a:solidFill>
              </a:rPr>
              <a:t>Partnership Learning Points</a:t>
            </a:r>
          </a:p>
          <a:p>
            <a:pPr marL="285750" indent="-285750"/>
            <a:r>
              <a:rPr lang="en-GB" sz="1400" b="1" dirty="0">
                <a:solidFill>
                  <a:schemeClr val="bg2">
                    <a:lumMod val="10000"/>
                  </a:schemeClr>
                </a:solidFill>
                <a:ea typeface="+mn-lt"/>
                <a:cs typeface="+mn-lt"/>
              </a:rPr>
              <a:t>Professional curiosity </a:t>
            </a:r>
            <a:r>
              <a:rPr lang="en-GB" sz="1400" dirty="0">
                <a:solidFill>
                  <a:schemeClr val="bg2">
                    <a:lumMod val="10000"/>
                  </a:schemeClr>
                </a:solidFill>
                <a:ea typeface="+mn-lt"/>
                <a:cs typeface="+mn-lt"/>
              </a:rPr>
              <a:t>– There should have been more professional curiosity in a variety of the contacts, including the prebirth assessment period. NHS 111 (Part of Yorkshire Ambulance Service) could have been more questioning in their approach. </a:t>
            </a:r>
            <a:endParaRPr lang="en-GB" dirty="0">
              <a:solidFill>
                <a:schemeClr val="bg2">
                  <a:lumMod val="10000"/>
                </a:schemeClr>
              </a:solidFill>
              <a:ea typeface="+mn-lt"/>
              <a:cs typeface="+mn-lt"/>
            </a:endParaRPr>
          </a:p>
          <a:p>
            <a:pPr marL="285750" indent="-285750"/>
            <a:r>
              <a:rPr lang="en-GB" sz="1400" b="1" dirty="0">
                <a:solidFill>
                  <a:schemeClr val="bg2">
                    <a:lumMod val="10000"/>
                  </a:schemeClr>
                </a:solidFill>
                <a:ea typeface="+mn-lt"/>
                <a:cs typeface="+mn-lt"/>
              </a:rPr>
              <a:t>Trauma informed practice </a:t>
            </a:r>
            <a:r>
              <a:rPr lang="en-GB" sz="1400" dirty="0">
                <a:solidFill>
                  <a:schemeClr val="bg2">
                    <a:lumMod val="10000"/>
                  </a:schemeClr>
                </a:solidFill>
                <a:ea typeface="+mn-lt"/>
                <a:cs typeface="+mn-lt"/>
              </a:rPr>
              <a:t>- There could have been more consideration around the meaning of the mother's early life experiences and trauma and her own experience of parenting as a young child. Prior to the birth of her baby, she was not managing her own diabetes well and it is unclear to what extend the potential impact this may have had on her baby was considered. </a:t>
            </a:r>
            <a:endParaRPr lang="en-GB" dirty="0">
              <a:solidFill>
                <a:schemeClr val="bg2">
                  <a:lumMod val="10000"/>
                </a:schemeClr>
              </a:solidFill>
              <a:ea typeface="+mn-lt"/>
              <a:cs typeface="+mn-lt"/>
            </a:endParaRPr>
          </a:p>
          <a:p>
            <a:pPr marL="285750" indent="-285750"/>
            <a:r>
              <a:rPr lang="en-GB" sz="1400" b="1" dirty="0">
                <a:solidFill>
                  <a:schemeClr val="bg2">
                    <a:lumMod val="10000"/>
                  </a:schemeClr>
                </a:solidFill>
                <a:ea typeface="+mn-lt"/>
                <a:cs typeface="+mn-lt"/>
              </a:rPr>
              <a:t>Communication</a:t>
            </a:r>
            <a:r>
              <a:rPr lang="en-GB" sz="1400" dirty="0">
                <a:solidFill>
                  <a:schemeClr val="bg2">
                    <a:lumMod val="10000"/>
                  </a:schemeClr>
                </a:solidFill>
                <a:ea typeface="+mn-lt"/>
                <a:cs typeface="+mn-lt"/>
              </a:rPr>
              <a:t> - Health services could have had more internal discussions at points of transfer. Information did initially suggest a medical cause. It is not felt that there was specific evidence to suggest that fabricated illness was a likely concern. Safeguarding steps were undertaken when updated information was known. </a:t>
            </a:r>
            <a:endParaRPr lang="en-GB" sz="1400" dirty="0">
              <a:solidFill>
                <a:schemeClr val="bg2">
                  <a:lumMod val="10000"/>
                </a:schemeClr>
              </a:solidFill>
            </a:endParaRPr>
          </a:p>
        </p:txBody>
      </p:sp>
      <p:sp>
        <p:nvSpPr>
          <p:cNvPr id="6" name="Text Placeholder 5">
            <a:extLst>
              <a:ext uri="{FF2B5EF4-FFF2-40B4-BE49-F238E27FC236}">
                <a16:creationId xmlns:a16="http://schemas.microsoft.com/office/drawing/2014/main" id="{A75C8D67-417E-6C2A-5667-764E4DD66A45}"/>
              </a:ext>
            </a:extLst>
          </p:cNvPr>
          <p:cNvSpPr>
            <a:spLocks noGrp="1"/>
          </p:cNvSpPr>
          <p:nvPr>
            <p:ph type="body" sz="half" idx="2"/>
          </p:nvPr>
        </p:nvSpPr>
        <p:spPr>
          <a:xfrm>
            <a:off x="677334" y="4805464"/>
            <a:ext cx="3854528" cy="1235897"/>
          </a:xfrm>
          <a:solidFill>
            <a:schemeClr val="accent2">
              <a:lumMod val="60000"/>
              <a:lumOff val="40000"/>
            </a:schemeClr>
          </a:solidFill>
        </p:spPr>
        <p:txBody>
          <a:bodyPr vert="horz" lIns="91440" tIns="45720" rIns="91440" bIns="45720" rtlCol="0" anchor="t">
            <a:normAutofit fontScale="92500" lnSpcReduction="20000"/>
          </a:bodyPr>
          <a:lstStyle/>
          <a:p>
            <a:r>
              <a:rPr lang="en-GB" b="1" u="sng" dirty="0">
                <a:solidFill>
                  <a:schemeClr val="bg2">
                    <a:lumMod val="10000"/>
                  </a:schemeClr>
                </a:solidFill>
              </a:rPr>
              <a:t>Links to </a:t>
            </a:r>
            <a:r>
              <a:rPr lang="en-GB" b="1" u="sng" dirty="0">
                <a:solidFill>
                  <a:schemeClr val="bg2">
                    <a:lumMod val="10000"/>
                  </a:schemeClr>
                </a:solidFill>
                <a:effectLst/>
                <a:ea typeface="Calibri" panose="020F0502020204030204" pitchFamily="34" charset="0"/>
              </a:rPr>
              <a:t>Local/National/Themed Guidance</a:t>
            </a:r>
            <a:r>
              <a:rPr lang="en-GB" b="1" u="sng" dirty="0">
                <a:solidFill>
                  <a:schemeClr val="bg2">
                    <a:lumMod val="10000"/>
                  </a:schemeClr>
                </a:solidFill>
                <a:ea typeface="Calibri" panose="020F0502020204030204" pitchFamily="34" charset="0"/>
              </a:rPr>
              <a:t> </a:t>
            </a:r>
          </a:p>
          <a:p>
            <a:r>
              <a:rPr lang="en-GB" dirty="0">
                <a:solidFill>
                  <a:schemeClr val="bg2">
                    <a:lumMod val="10000"/>
                  </a:schemeClr>
                </a:solidFill>
                <a:ea typeface="+mn-lt"/>
                <a:cs typeface="+mn-lt"/>
                <a:hlinkClick r:id="rId2">
                  <a:extLst>
                    <a:ext uri="{A12FA001-AC4F-418D-AE19-62706E023703}">
                      <ahyp:hlinkClr xmlns:ahyp="http://schemas.microsoft.com/office/drawing/2018/hyperlinkcolor" val="tx"/>
                    </a:ext>
                  </a:extLst>
                </a:hlinkClick>
              </a:rPr>
              <a:t>Fabricated or Induced Illness (proceduresonline.com)</a:t>
            </a:r>
          </a:p>
          <a:p>
            <a:r>
              <a:rPr lang="en-GB" dirty="0">
                <a:solidFill>
                  <a:schemeClr val="bg2">
                    <a:lumMod val="10000"/>
                  </a:schemeClr>
                </a:solidFill>
                <a:ea typeface="+mn-lt"/>
                <a:cs typeface="+mn-lt"/>
              </a:rPr>
              <a:t>Professional curiosity </a:t>
            </a:r>
            <a:r>
              <a:rPr lang="en-GB" dirty="0">
                <a:solidFill>
                  <a:schemeClr val="bg2">
                    <a:lumMod val="10000"/>
                  </a:schemeClr>
                </a:solidFill>
                <a:ea typeface="+mn-lt"/>
                <a:cs typeface="+mn-lt"/>
                <a:hlinkClick r:id="rId3">
                  <a:extLst>
                    <a:ext uri="{A12FA001-AC4F-418D-AE19-62706E023703}">
                      <ahyp:hlinkClr xmlns:ahyp="http://schemas.microsoft.com/office/drawing/2018/hyperlinkcolor" val="tx"/>
                    </a:ext>
                  </a:extLst>
                </a:hlinkClick>
              </a:rPr>
              <a:t>professionalcuriosity.pdf (nottinghamshire.gov.uk)</a:t>
            </a:r>
            <a:endParaRPr lang="en-GB" dirty="0">
              <a:solidFill>
                <a:schemeClr val="bg2">
                  <a:lumMod val="10000"/>
                </a:schemeClr>
              </a:solidFill>
              <a:ea typeface="+mn-lt"/>
              <a:cs typeface="+mn-lt"/>
            </a:endParaRPr>
          </a:p>
          <a:p>
            <a:endParaRPr lang="en-GB" dirty="0">
              <a:solidFill>
                <a:schemeClr val="bg2">
                  <a:lumMod val="10000"/>
                </a:schemeClr>
              </a:solidFill>
              <a:ea typeface="+mn-lt"/>
              <a:cs typeface="+mn-lt"/>
            </a:endParaRPr>
          </a:p>
        </p:txBody>
      </p:sp>
      <p:sp>
        <p:nvSpPr>
          <p:cNvPr id="7" name="TextBox 6">
            <a:extLst>
              <a:ext uri="{FF2B5EF4-FFF2-40B4-BE49-F238E27FC236}">
                <a16:creationId xmlns:a16="http://schemas.microsoft.com/office/drawing/2014/main" id="{6F1F5D93-FA43-E29E-EF78-DD8C774615B1}"/>
              </a:ext>
            </a:extLst>
          </p:cNvPr>
          <p:cNvSpPr txBox="1"/>
          <p:nvPr/>
        </p:nvSpPr>
        <p:spPr>
          <a:xfrm>
            <a:off x="599512" y="486383"/>
            <a:ext cx="8800949" cy="369332"/>
          </a:xfrm>
          <a:prstGeom prst="rect">
            <a:avLst/>
          </a:prstGeom>
          <a:noFill/>
        </p:spPr>
        <p:txBody>
          <a:bodyPr wrap="square" lIns="91440" tIns="45720" rIns="91440" bIns="45720" rtlCol="0" anchor="t">
            <a:spAutoFit/>
          </a:bodyPr>
          <a:lstStyle/>
          <a:p>
            <a:r>
              <a:rPr lang="en-GB" dirty="0"/>
              <a:t>Learning Briefing – Rapid Review 23Y1</a:t>
            </a:r>
          </a:p>
        </p:txBody>
      </p:sp>
    </p:spTree>
    <p:extLst>
      <p:ext uri="{BB962C8B-B14F-4D97-AF65-F5344CB8AC3E}">
        <p14:creationId xmlns:p14="http://schemas.microsoft.com/office/powerpoint/2010/main" val="697342336"/>
      </p:ext>
    </p:extLst>
  </p:cSld>
  <p:clrMapOvr>
    <a:masterClrMapping/>
  </p:clrMapOvr>
</p:sld>
</file>

<file path=ppt/theme/theme1.xml><?xml version="1.0" encoding="utf-8"?>
<a:theme xmlns:a="http://schemas.openxmlformats.org/drawingml/2006/main" name="NSCP">
  <a:themeElements>
    <a:clrScheme name="Custom 6">
      <a:dk1>
        <a:srgbClr val="5D2590"/>
      </a:dk1>
      <a:lt1>
        <a:sysClr val="window" lastClr="FFFFFF"/>
      </a:lt1>
      <a:dk2>
        <a:srgbClr val="5D2590"/>
      </a:dk2>
      <a:lt2>
        <a:srgbClr val="EBEBEB"/>
      </a:lt2>
      <a:accent1>
        <a:srgbClr val="2E99B8"/>
      </a:accent1>
      <a:accent2>
        <a:srgbClr val="EC127B"/>
      </a:accent2>
      <a:accent3>
        <a:srgbClr val="2E99B8"/>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NSCP" id="{CFB50278-0ABE-494A-9A9D-65792B3224EC}" vid="{608FD9E2-2D75-42D1-A3F7-83D8B5D6C92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87C6F1C0044C43AFE572D2B6526C3E" ma:contentTypeVersion="7" ma:contentTypeDescription="Create a new document." ma:contentTypeScope="" ma:versionID="e1620c52e052fe93f878c4ceea76797f">
  <xsd:schema xmlns:xsd="http://www.w3.org/2001/XMLSchema" xmlns:xs="http://www.w3.org/2001/XMLSchema" xmlns:p="http://schemas.microsoft.com/office/2006/metadata/properties" xmlns:ns2="e23680b2-1b83-4dc2-850a-835b6a481ab8" xmlns:ns3="5f135c8d-1f21-4cc2-8752-442c0f7e7c18" targetNamespace="http://schemas.microsoft.com/office/2006/metadata/properties" ma:root="true" ma:fieldsID="8fe941104d1c853cacdd8a65e19972b5" ns2:_="" ns3:_="">
    <xsd:import namespace="e23680b2-1b83-4dc2-850a-835b6a481ab8"/>
    <xsd:import namespace="5f135c8d-1f21-4cc2-8752-442c0f7e7c1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23680b2-1b83-4dc2-850a-835b6a481ab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f135c8d-1f21-4cc2-8752-442c0f7e7c1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5C31FA-BDD8-4FCB-AD8A-594F011B9F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23680b2-1b83-4dc2-850a-835b6a481ab8"/>
    <ds:schemaRef ds:uri="5f135c8d-1f21-4cc2-8752-442c0f7e7c1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09C140-DD01-4D2D-88E0-DD23A1E82A9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F8F34E2-6F82-433C-850B-5F36192028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NSCP</Template>
  <TotalTime>1468</TotalTime>
  <Words>318</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Trebuchet MS</vt:lpstr>
      <vt:lpstr>Wingdings 3</vt:lpstr>
      <vt:lpstr>NSCP</vt:lpstr>
      <vt:lpstr>Circumstances  A review was completed following concerns that a four-month-old baby become seriously unwell. He had been admitted to hospital due to concerns about his blood sugar levels, when suspicions arose that his mother, a Type 1 diabetic had been administering her own insulin to him. He had not been open to Children's Social Care at the time.   The mother was herself a young care leaver from another Local Authority area, but had disengaged with her leaving care support. There had been prior concerns about her mental health, level of support and engagement with services. This included her management of her diabetes prior to his birth. </vt:lpstr>
    </vt:vector>
  </TitlesOfParts>
  <Company>NCC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Baumber</dc:creator>
  <cp:lastModifiedBy>Haley Thompson</cp:lastModifiedBy>
  <cp:revision>147</cp:revision>
  <dcterms:created xsi:type="dcterms:W3CDTF">2019-01-14T09:58:08Z</dcterms:created>
  <dcterms:modified xsi:type="dcterms:W3CDTF">2023-12-20T10:54:47Z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0x010100A187C6F1C0044C43AFE572D2B6526C3E</vt:lpwstr>
  </property>
  <property fmtid="{D5CDD505-2E9C-101B-9397-08002B2CF9AE}" pid="3" name="Order">
    <vt:r8>100</vt:r8>
  </property>
</Properties>
</file>