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E4592A-0DB5-356D-1671-710EC2385B66}" name="MORRELL, Sandra (NHS NOTTINGHAM AND NOTTINGHAMSHIRE ICB - 52R)" initials="MS(NANI5" userId="S::sandra.morrell@nhs.net::81444f86-8cd1-4e42-8a24-852a9867b159" providerId="AD"/>
  <p188:author id="{513C4463-3509-171A-5D71-605A1FBEED01}" name="Sarah Beet" initials="SB" userId="S::sarah.beet@nottscc.gov.uk::b4273d13-ee4c-45bf-b6b5-1c4269186d7e" providerId="AD"/>
  <p188:author id="{E8B29C63-8EEA-2842-0823-E952810B8880}" name="AUCOTT, Karen (NOTTINGHAM UNIVERSITY HOSPITALS NHS TRUST)" initials="KA" userId="S::k.aucott@nhs.net::13b933e5-2766-4f04-8cb4-998799b9f50a" providerId="AD"/>
  <p188:author id="{69FA7A66-C001-E1CA-78A0-92E71F3FB3B6}" name="Amy Calvesbert" initials="AC" userId="S::CALVEA@nottshc.nhs.uk::05ac86df-f289-450b-98a3-b33190eb4715" providerId="AD"/>
  <p188:author id="{0A8DE066-C78A-EE39-5ABD-1171E2C520D4}" name="Emma North2" initials="EN" userId="S::emma.north2@nottscc.gov.uk::7c1dd557-31ef-4f2f-9841-5bac24a8c54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pic>
        <p:nvPicPr>
          <p:cNvPr id="8" name="Picture 7"/>
          <p:cNvPicPr>
            <a:picLocks noChangeAspect="1"/>
          </p:cNvPicPr>
          <p:nvPr/>
        </p:nvPicPr>
        <p:blipFill>
          <a:blip r:embed="rId2"/>
          <a:stretch>
            <a:fillRect/>
          </a:stretch>
        </p:blipFill>
        <p:spPr>
          <a:xfrm>
            <a:off x="1403477" y="368906"/>
            <a:ext cx="4005389" cy="1141998"/>
          </a:xfrm>
          <a:prstGeom prst="rect">
            <a:avLst/>
          </a:prstGeom>
        </p:spPr>
      </p:pic>
    </p:spTree>
    <p:extLst>
      <p:ext uri="{BB962C8B-B14F-4D97-AF65-F5344CB8AC3E}">
        <p14:creationId xmlns:p14="http://schemas.microsoft.com/office/powerpoint/2010/main" val="3120405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287731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3558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3643475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7017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4240297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14126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7376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02327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2516973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5CE7B8-D5C7-4430-A0D6-E2D68F802D8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6463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5CE7B8-D5C7-4430-A0D6-E2D68F802D83}" type="datetimeFigureOut">
              <a:rPr lang="en-GB" smtClean="0"/>
              <a:t>07/07/2025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70927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5CE7B8-D5C7-4430-A0D6-E2D68F802D83}" type="datetimeFigureOut">
              <a:rPr lang="en-GB" smtClean="0"/>
              <a:t>07/07/2025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3858109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CE7B8-D5C7-4430-A0D6-E2D68F802D83}" type="datetimeFigureOut">
              <a:rPr lang="en-GB" smtClean="0"/>
              <a:t>07/07/2025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2792984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5CE7B8-D5C7-4430-A0D6-E2D68F802D8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2070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5CE7B8-D5C7-4430-A0D6-E2D68F802D8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416944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5CE7B8-D5C7-4430-A0D6-E2D68F802D83}" type="datetimeFigureOut">
              <a:rPr lang="en-GB" smtClean="0"/>
              <a:t>07/07/2025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1354250-14CF-4D17-BF7A-DCA5A0D1B887}" type="slidenum">
              <a:rPr lang="en-GB" smtClean="0"/>
              <a:t>‹#›</a:t>
            </a:fld>
            <a:endParaRPr lang="en-GB"/>
          </a:p>
        </p:txBody>
      </p:sp>
    </p:spTree>
    <p:extLst>
      <p:ext uri="{BB962C8B-B14F-4D97-AF65-F5344CB8AC3E}">
        <p14:creationId xmlns:p14="http://schemas.microsoft.com/office/powerpoint/2010/main" val="1263827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scp.nottinghamshire.gov.uk/media/j4hmeu03/cityandcountyneglectstrategy.pdf" TargetMode="External"/><Relationship Id="rId2" Type="http://schemas.openxmlformats.org/officeDocument/2006/relationships/hyperlink" Target="https://nottinghamshirescb.proceduresonline.com/p_fab_ind_illness.html" TargetMode="External"/><Relationship Id="rId1" Type="http://schemas.openxmlformats.org/officeDocument/2006/relationships/slideLayout" Target="../slideLayouts/slideLayout8.xml"/><Relationship Id="rId4" Type="http://schemas.openxmlformats.org/officeDocument/2006/relationships/hyperlink" Target="https://nsab.nottinghamshire.gov.uk/media/srpfh45p/professionalcuriosity.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81DFF7-9420-2BAD-760C-E42192EA6B67}"/>
              </a:ext>
            </a:extLst>
          </p:cNvPr>
          <p:cNvSpPr>
            <a:spLocks noGrp="1"/>
          </p:cNvSpPr>
          <p:nvPr>
            <p:ph type="title"/>
          </p:nvPr>
        </p:nvSpPr>
        <p:spPr>
          <a:xfrm>
            <a:off x="599512" y="1128409"/>
            <a:ext cx="3932350" cy="3485155"/>
          </a:xfrm>
          <a:solidFill>
            <a:schemeClr val="accent1">
              <a:lumMod val="20000"/>
              <a:lumOff val="80000"/>
            </a:schemeClr>
          </a:solidFill>
        </p:spPr>
        <p:txBody>
          <a:bodyPr anchor="t">
            <a:normAutofit fontScale="90000"/>
          </a:bodyPr>
          <a:lstStyle/>
          <a:p>
            <a:r>
              <a:rPr lang="en-GB" sz="1400" b="1" u="sng">
                <a:solidFill>
                  <a:schemeClr val="bg2">
                    <a:lumMod val="10000"/>
                  </a:schemeClr>
                </a:solidFill>
              </a:rPr>
              <a:t>Circumstances</a:t>
            </a:r>
            <a:r>
              <a:rPr lang="en-GB" sz="1400" b="1" u="sng"/>
              <a:t> </a:t>
            </a:r>
            <a:br>
              <a:rPr lang="en-GB" sz="1400" b="1" u="sng" dirty="0"/>
            </a:br>
            <a:r>
              <a:rPr lang="en-GB" sz="1400" dirty="0">
                <a:solidFill>
                  <a:schemeClr val="bg2">
                    <a:lumMod val="10000"/>
                  </a:schemeClr>
                </a:solidFill>
              </a:rPr>
              <a:t>A review was completed following concerns that a 2 month old child was found unresponsive while sleeping with her mother in her bed. The family were not open to children’s social care. </a:t>
            </a:r>
            <a:br>
              <a:rPr lang="en-GB" sz="1400" dirty="0">
                <a:solidFill>
                  <a:schemeClr val="bg2">
                    <a:lumMod val="10000"/>
                  </a:schemeClr>
                </a:solidFill>
              </a:rPr>
            </a:br>
            <a:br>
              <a:rPr lang="en-GB" sz="1400" dirty="0"/>
            </a:br>
            <a:r>
              <a:rPr lang="en-GB" sz="1400" dirty="0">
                <a:solidFill>
                  <a:schemeClr val="bg2">
                    <a:lumMod val="10000"/>
                  </a:schemeClr>
                </a:solidFill>
              </a:rPr>
              <a:t>There had been prior concerns about home conditions, the family having regular moves, mother to the baby being just 14 years old, concerns regarding paternity and step grandfather being a sex offender. </a:t>
            </a:r>
            <a:br>
              <a:rPr lang="en-GB" sz="1400" dirty="0">
                <a:solidFill>
                  <a:schemeClr val="bg2">
                    <a:lumMod val="10000"/>
                  </a:schemeClr>
                </a:solidFill>
              </a:rPr>
            </a:br>
            <a:br>
              <a:rPr lang="en-GB" sz="1400" dirty="0">
                <a:solidFill>
                  <a:schemeClr val="bg2">
                    <a:lumMod val="10000"/>
                  </a:schemeClr>
                </a:solidFill>
              </a:rPr>
            </a:br>
            <a:r>
              <a:rPr lang="en-GB" sz="1400" dirty="0">
                <a:solidFill>
                  <a:schemeClr val="bg2">
                    <a:lumMod val="10000"/>
                  </a:schemeClr>
                </a:solidFill>
              </a:rPr>
              <a:t>This case demonstrates the consequences of cumulative safeguarding risks going unaddressed due to inconsistent assessment, limited escalation, and professional hesitance to challenge in the face of resistance. </a:t>
            </a:r>
          </a:p>
        </p:txBody>
      </p:sp>
      <p:sp>
        <p:nvSpPr>
          <p:cNvPr id="5" name="Content Placeholder 4">
            <a:extLst>
              <a:ext uri="{FF2B5EF4-FFF2-40B4-BE49-F238E27FC236}">
                <a16:creationId xmlns:a16="http://schemas.microsoft.com/office/drawing/2014/main" id="{5A673811-A989-705C-4745-CE00694DCEE1}"/>
              </a:ext>
            </a:extLst>
          </p:cNvPr>
          <p:cNvSpPr>
            <a:spLocks noGrp="1"/>
          </p:cNvSpPr>
          <p:nvPr>
            <p:ph idx="1"/>
          </p:nvPr>
        </p:nvSpPr>
        <p:spPr>
          <a:xfrm>
            <a:off x="4886920" y="1128409"/>
            <a:ext cx="4513541" cy="4942037"/>
          </a:xfrm>
          <a:solidFill>
            <a:schemeClr val="accent3">
              <a:lumMod val="40000"/>
              <a:lumOff val="60000"/>
            </a:schemeClr>
          </a:solidFill>
        </p:spPr>
        <p:txBody>
          <a:bodyPr vert="horz" lIns="91440" tIns="45720" rIns="91440" bIns="45720" rtlCol="0" anchor="t">
            <a:normAutofit fontScale="92500" lnSpcReduction="10000"/>
          </a:bodyPr>
          <a:lstStyle/>
          <a:p>
            <a:pPr marL="0" indent="0">
              <a:buNone/>
            </a:pPr>
            <a:r>
              <a:rPr lang="en-GB" sz="1400" b="1" u="sng" dirty="0">
                <a:solidFill>
                  <a:schemeClr val="bg2">
                    <a:lumMod val="10000"/>
                  </a:schemeClr>
                </a:solidFill>
              </a:rPr>
              <a:t>Partnership Learning Points</a:t>
            </a:r>
          </a:p>
          <a:p>
            <a:pPr marL="285750" indent="-285750"/>
            <a:r>
              <a:rPr lang="en-GB" sz="1400" b="1" dirty="0">
                <a:solidFill>
                  <a:schemeClr val="bg2">
                    <a:lumMod val="10000"/>
                  </a:schemeClr>
                </a:solidFill>
                <a:ea typeface="+mn-lt"/>
                <a:cs typeface="+mn-lt"/>
              </a:rPr>
              <a:t>Strengthen practice in accurate record-keeping, analytical reflection, and the effective use of chronologies to support robust safeguarding assessments and informed decision-making. </a:t>
            </a:r>
            <a:r>
              <a:rPr lang="en-GB" sz="1400" dirty="0">
                <a:solidFill>
                  <a:schemeClr val="bg2">
                    <a:lumMod val="10000"/>
                  </a:schemeClr>
                </a:solidFill>
                <a:ea typeface="+mn-lt"/>
                <a:cs typeface="+mn-lt"/>
              </a:rPr>
              <a:t>This should include an emphasis on viewing each child and household member as individuals, with distinct needs and experiences, and ensuring this is reflected in the quality of referrals particularly when making MASH referrals. </a:t>
            </a:r>
          </a:p>
          <a:p>
            <a:pPr marL="285750" indent="-285750"/>
            <a:r>
              <a:rPr lang="en-GB" sz="1400" b="1" dirty="0">
                <a:solidFill>
                  <a:schemeClr val="bg2">
                    <a:lumMod val="10000"/>
                  </a:schemeClr>
                </a:solidFill>
                <a:ea typeface="+mn-lt"/>
                <a:cs typeface="+mn-lt"/>
              </a:rPr>
              <a:t>Elective home education </a:t>
            </a:r>
            <a:r>
              <a:rPr lang="en-GB" sz="1400" dirty="0">
                <a:solidFill>
                  <a:schemeClr val="bg2">
                    <a:lumMod val="10000"/>
                  </a:schemeClr>
                </a:solidFill>
                <a:ea typeface="+mn-lt"/>
                <a:cs typeface="+mn-lt"/>
              </a:rPr>
              <a:t>- Establish clear pathways and protocols for identifying and flagging children not in education to relevant professionals, recognising the absence of this key protective factor. Review and clarify the legal powers and responsibilities of schools and local authorities when parents elect for EHE, ensuring a safeguarding-focused response that prioritises the child’s best interests. </a:t>
            </a:r>
          </a:p>
          <a:p>
            <a:pPr marL="285750" indent="-285750"/>
            <a:r>
              <a:rPr lang="en-GB" sz="1400" dirty="0">
                <a:solidFill>
                  <a:schemeClr val="bg2">
                    <a:lumMod val="10000"/>
                  </a:schemeClr>
                </a:solidFill>
                <a:ea typeface="+mn-lt"/>
                <a:cs typeface="+mn-lt"/>
              </a:rPr>
              <a:t>Provide targeted guidance across the partnership to support clear, evidence-informed decision-making, with a focus on recording rationale, identifying unmet needs and confidently applying safeguarding frameworks. </a:t>
            </a:r>
          </a:p>
        </p:txBody>
      </p:sp>
      <p:sp>
        <p:nvSpPr>
          <p:cNvPr id="6" name="Text Placeholder 5">
            <a:extLst>
              <a:ext uri="{FF2B5EF4-FFF2-40B4-BE49-F238E27FC236}">
                <a16:creationId xmlns:a16="http://schemas.microsoft.com/office/drawing/2014/main" id="{A75C8D67-417E-6C2A-5667-764E4DD66A45}"/>
              </a:ext>
            </a:extLst>
          </p:cNvPr>
          <p:cNvSpPr>
            <a:spLocks noGrp="1"/>
          </p:cNvSpPr>
          <p:nvPr>
            <p:ph type="body" sz="half" idx="2"/>
          </p:nvPr>
        </p:nvSpPr>
        <p:spPr>
          <a:xfrm>
            <a:off x="677334" y="4805464"/>
            <a:ext cx="3854528" cy="1235897"/>
          </a:xfrm>
          <a:solidFill>
            <a:schemeClr val="accent2">
              <a:lumMod val="60000"/>
              <a:lumOff val="40000"/>
            </a:schemeClr>
          </a:solidFill>
        </p:spPr>
        <p:txBody>
          <a:bodyPr vert="horz" lIns="91440" tIns="45720" rIns="91440" bIns="45720" rtlCol="0" anchor="t">
            <a:normAutofit fontScale="77500" lnSpcReduction="20000"/>
          </a:bodyPr>
          <a:lstStyle/>
          <a:p>
            <a:r>
              <a:rPr lang="en-GB" b="1" u="sng" dirty="0">
                <a:solidFill>
                  <a:schemeClr val="bg2">
                    <a:lumMod val="10000"/>
                  </a:schemeClr>
                </a:solidFill>
              </a:rPr>
              <a:t>Links to </a:t>
            </a:r>
            <a:r>
              <a:rPr lang="en-GB" b="1" u="sng" dirty="0">
                <a:solidFill>
                  <a:schemeClr val="bg2">
                    <a:lumMod val="10000"/>
                  </a:schemeClr>
                </a:solidFill>
                <a:effectLst/>
                <a:ea typeface="Calibri" panose="020F0502020204030204" pitchFamily="34" charset="0"/>
              </a:rPr>
              <a:t>Local/National/Themed Guidance</a:t>
            </a:r>
            <a:r>
              <a:rPr lang="en-GB" b="1" u="sng" dirty="0">
                <a:solidFill>
                  <a:schemeClr val="bg2">
                    <a:lumMod val="10000"/>
                  </a:schemeClr>
                </a:solidFill>
                <a:ea typeface="Calibri" panose="020F0502020204030204" pitchFamily="34" charset="0"/>
              </a:rPr>
              <a:t> </a:t>
            </a:r>
          </a:p>
          <a:p>
            <a:r>
              <a:rPr lang="en-GB" dirty="0">
                <a:solidFill>
                  <a:schemeClr val="bg2">
                    <a:lumMod val="10000"/>
                  </a:schemeClr>
                </a:solidFill>
                <a:ea typeface="+mn-lt"/>
                <a:cs typeface="+mn-lt"/>
                <a:hlinkClick r:id="rId2">
                  <a:extLst>
                    <a:ext uri="{A12FA001-AC4F-418D-AE19-62706E023703}">
                      <ahyp:hlinkClr xmlns:ahyp="http://schemas.microsoft.com/office/drawing/2018/hyperlinkcolor" val="tx"/>
                    </a:ext>
                  </a:extLst>
                </a:hlinkClick>
              </a:rPr>
              <a:t>Nottinghamshire Neglect strategy </a:t>
            </a:r>
          </a:p>
          <a:p>
            <a:r>
              <a:rPr lang="en-GB" dirty="0">
                <a:solidFill>
                  <a:schemeClr val="bg2">
                    <a:lumMod val="10000"/>
                  </a:schemeClr>
                </a:solidFill>
                <a:ea typeface="+mn-lt"/>
                <a:cs typeface="+mn-lt"/>
                <a:hlinkClick r:id="rId2">
                  <a:extLst>
                    <a:ext uri="{A12FA001-AC4F-418D-AE19-62706E023703}">
                      <ahyp:hlinkClr xmlns:ahyp="http://schemas.microsoft.com/office/drawing/2018/hyperlinkcolor" val="tx"/>
                    </a:ext>
                  </a:extLst>
                </a:hlinkClick>
              </a:rPr>
              <a:t>(</a:t>
            </a:r>
            <a:r>
              <a:rPr lang="en-GB" dirty="0">
                <a:solidFill>
                  <a:schemeClr val="bg2">
                    <a:lumMod val="10000"/>
                  </a:schemeClr>
                </a:solidFill>
                <a:hlinkClick r:id="rId3">
                  <a:extLst>
                    <a:ext uri="{A12FA001-AC4F-418D-AE19-62706E023703}">
                      <ahyp:hlinkClr xmlns:ahyp="http://schemas.microsoft.com/office/drawing/2018/hyperlinkcolor" val="tx"/>
                    </a:ext>
                  </a:extLst>
                </a:hlinkClick>
              </a:rPr>
              <a:t>Nottingham and Nottinghamshire Child Neglect Strategy</a:t>
            </a:r>
            <a:r>
              <a:rPr lang="en-GB" dirty="0">
                <a:solidFill>
                  <a:schemeClr val="bg2">
                    <a:lumMod val="10000"/>
                  </a:schemeClr>
                </a:solidFill>
              </a:rPr>
              <a:t>)</a:t>
            </a:r>
            <a:endParaRPr lang="en-GB" dirty="0">
              <a:solidFill>
                <a:schemeClr val="bg2">
                  <a:lumMod val="10000"/>
                </a:schemeClr>
              </a:solidFill>
              <a:ea typeface="+mn-lt"/>
              <a:cs typeface="+mn-lt"/>
              <a:hlinkClick r:id="rId2">
                <a:extLst>
                  <a:ext uri="{A12FA001-AC4F-418D-AE19-62706E023703}">
                    <ahyp:hlinkClr xmlns:ahyp="http://schemas.microsoft.com/office/drawing/2018/hyperlinkcolor" val="tx"/>
                  </a:ext>
                </a:extLst>
              </a:hlinkClick>
            </a:endParaRPr>
          </a:p>
          <a:p>
            <a:r>
              <a:rPr lang="en-GB" dirty="0">
                <a:solidFill>
                  <a:schemeClr val="bg2">
                    <a:lumMod val="10000"/>
                  </a:schemeClr>
                </a:solidFill>
                <a:ea typeface="+mn-lt"/>
                <a:cs typeface="+mn-lt"/>
              </a:rPr>
              <a:t>Professional curiosity </a:t>
            </a:r>
            <a:r>
              <a:rPr lang="en-GB" dirty="0">
                <a:solidFill>
                  <a:schemeClr val="bg2">
                    <a:lumMod val="10000"/>
                  </a:schemeClr>
                </a:solidFill>
                <a:ea typeface="+mn-lt"/>
                <a:cs typeface="+mn-lt"/>
                <a:hlinkClick r:id="rId4">
                  <a:extLst>
                    <a:ext uri="{A12FA001-AC4F-418D-AE19-62706E023703}">
                      <ahyp:hlinkClr xmlns:ahyp="http://schemas.microsoft.com/office/drawing/2018/hyperlinkcolor" val="tx"/>
                    </a:ext>
                  </a:extLst>
                </a:hlinkClick>
              </a:rPr>
              <a:t>professionalcuriosity.pdf (nottinghamshire.gov.uk)</a:t>
            </a:r>
            <a:endParaRPr lang="en-GB" dirty="0">
              <a:solidFill>
                <a:schemeClr val="bg2">
                  <a:lumMod val="10000"/>
                </a:schemeClr>
              </a:solidFill>
              <a:ea typeface="+mn-lt"/>
              <a:cs typeface="+mn-lt"/>
            </a:endParaRPr>
          </a:p>
          <a:p>
            <a:endParaRPr lang="en-GB" dirty="0">
              <a:solidFill>
                <a:schemeClr val="bg2">
                  <a:lumMod val="10000"/>
                </a:schemeClr>
              </a:solidFill>
              <a:ea typeface="+mn-lt"/>
              <a:cs typeface="+mn-lt"/>
            </a:endParaRPr>
          </a:p>
        </p:txBody>
      </p:sp>
      <p:sp>
        <p:nvSpPr>
          <p:cNvPr id="7" name="TextBox 6">
            <a:extLst>
              <a:ext uri="{FF2B5EF4-FFF2-40B4-BE49-F238E27FC236}">
                <a16:creationId xmlns:a16="http://schemas.microsoft.com/office/drawing/2014/main" id="{6F1F5D93-FA43-E29E-EF78-DD8C774615B1}"/>
              </a:ext>
            </a:extLst>
          </p:cNvPr>
          <p:cNvSpPr txBox="1"/>
          <p:nvPr/>
        </p:nvSpPr>
        <p:spPr>
          <a:xfrm>
            <a:off x="599512" y="486383"/>
            <a:ext cx="8800949" cy="369332"/>
          </a:xfrm>
          <a:prstGeom prst="rect">
            <a:avLst/>
          </a:prstGeom>
          <a:noFill/>
        </p:spPr>
        <p:txBody>
          <a:bodyPr wrap="square" lIns="91440" tIns="45720" rIns="91440" bIns="45720" rtlCol="0" anchor="t">
            <a:spAutoFit/>
          </a:bodyPr>
          <a:lstStyle/>
          <a:p>
            <a:r>
              <a:rPr lang="en-GB" dirty="0"/>
              <a:t>Learning Briefing – Rapid Review RR25-4 </a:t>
            </a:r>
          </a:p>
        </p:txBody>
      </p:sp>
    </p:spTree>
    <p:extLst>
      <p:ext uri="{BB962C8B-B14F-4D97-AF65-F5344CB8AC3E}">
        <p14:creationId xmlns:p14="http://schemas.microsoft.com/office/powerpoint/2010/main" val="697342336"/>
      </p:ext>
    </p:extLst>
  </p:cSld>
  <p:clrMapOvr>
    <a:masterClrMapping/>
  </p:clrMapOvr>
</p:sld>
</file>

<file path=ppt/theme/theme1.xml><?xml version="1.0" encoding="utf-8"?>
<a:theme xmlns:a="http://schemas.openxmlformats.org/drawingml/2006/main" name="NSCP">
  <a:themeElements>
    <a:clrScheme name="Custom 6">
      <a:dk1>
        <a:srgbClr val="5D2590"/>
      </a:dk1>
      <a:lt1>
        <a:sysClr val="window" lastClr="FFFFFF"/>
      </a:lt1>
      <a:dk2>
        <a:srgbClr val="5D2590"/>
      </a:dk2>
      <a:lt2>
        <a:srgbClr val="EBEBEB"/>
      </a:lt2>
      <a:accent1>
        <a:srgbClr val="2E99B8"/>
      </a:accent1>
      <a:accent2>
        <a:srgbClr val="EC127B"/>
      </a:accent2>
      <a:accent3>
        <a:srgbClr val="2E99B8"/>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NSCP" id="{CFB50278-0ABE-494A-9A9D-65792B3224EC}" vid="{608FD9E2-2D75-42D1-A3F7-83D8B5D6C92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7F7A332CABB4479FBBC863DCC37583" ma:contentTypeVersion="14" ma:contentTypeDescription="Create a new document." ma:contentTypeScope="" ma:versionID="b21f7d2dd8e3a12a798d292f092005a1">
  <xsd:schema xmlns:xsd="http://www.w3.org/2001/XMLSchema" xmlns:xs="http://www.w3.org/2001/XMLSchema" xmlns:p="http://schemas.microsoft.com/office/2006/metadata/properties" xmlns:ns3="89c3b4e7-89e3-4501-a5d6-711dcbda7618" targetNamespace="http://schemas.microsoft.com/office/2006/metadata/properties" ma:root="true" ma:fieldsID="40ef223acbe34c2b268b12c9bd0185ac" ns3:_="">
    <xsd:import namespace="89c3b4e7-89e3-4501-a5d6-711dcbda761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ServiceObjectDetectorVersions" minOccurs="0"/>
                <xsd:element ref="ns3:MediaServiceSearchProperties" minOccurs="0"/>
                <xsd:element ref="ns3:MediaServiceSystemTag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c3b4e7-89e3-4501-a5d6-711dcbda76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SystemTags" ma:index="20" nillable="true" ma:displayName="MediaServiceSystemTags" ma:hidden="true" ma:internalName="MediaServiceSystemTags" ma:readOnly="true">
      <xsd:simpleType>
        <xsd:restriction base="dms:Note"/>
      </xsd:simpleType>
    </xsd:element>
    <xsd:element name="_activity" ma:index="2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89c3b4e7-89e3-4501-a5d6-711dcbda761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C4E978-3DD4-46C1-845F-C51D76AEBF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c3b4e7-89e3-4501-a5d6-711dcbda76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09C140-DD01-4D2D-88E0-DD23A1E82A92}">
  <ds:schemaRefs>
    <ds:schemaRef ds:uri="http://schemas.openxmlformats.org/package/2006/metadata/core-properties"/>
    <ds:schemaRef ds:uri="http://schemas.microsoft.com/office/2006/metadata/properties"/>
    <ds:schemaRef ds:uri="89c3b4e7-89e3-4501-a5d6-711dcbda7618"/>
    <ds:schemaRef ds:uri="http://schemas.microsoft.com/office/2006/documentManagement/types"/>
    <ds:schemaRef ds:uri="http://purl.org/dc/terms/"/>
    <ds:schemaRef ds:uri="http://purl.org/dc/elements/1.1/"/>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F8F34E2-6F82-433C-850B-5F36192028FC}">
  <ds:schemaRefs>
    <ds:schemaRef ds:uri="http://schemas.microsoft.com/sharepoint/v3/contenttype/forms"/>
  </ds:schemaRefs>
</ds:datastoreItem>
</file>

<file path=docMetadata/LabelInfo.xml><?xml version="1.0" encoding="utf-8"?>
<clbl:labelList xmlns:clbl="http://schemas.microsoft.com/office/2020/mipLabelMetadata">
  <clbl:label id="{8fd7c08e-9c24-436d-a6ad-a8ecb8394d49}" enabled="1" method="Standard" siteId="{6e5a37bb-a961-4e4f-baae-2798a2245f30}" removed="0"/>
</clbl:labelList>
</file>

<file path=docProps/app.xml><?xml version="1.0" encoding="utf-8"?>
<Properties xmlns="http://schemas.openxmlformats.org/officeDocument/2006/extended-properties" xmlns:vt="http://schemas.openxmlformats.org/officeDocument/2006/docPropsVTypes">
  <Template>NSCP</Template>
  <TotalTime>1551</TotalTime>
  <Words>296</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Trebuchet MS</vt:lpstr>
      <vt:lpstr>Wingdings 3</vt:lpstr>
      <vt:lpstr>NSCP</vt:lpstr>
      <vt:lpstr>Circumstances  A review was completed following concerns that a 2 month old child was found unresponsive while sleeping with her mother in her bed. The family were not open to children’s social care.   There had been prior concerns about home conditions, the family having regular moves, mother to the baby being just 14 years old, concerns regarding paternity and step grandfather being a sex offender.   This case demonstrates the consequences of cumulative safeguarding risks going unaddressed due to inconsistent assessment, limited escalation, and professional hesitance to challenge in the face of resistance. </vt:lpstr>
    </vt:vector>
  </TitlesOfParts>
  <Company>NCC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Baumber</dc:creator>
  <cp:lastModifiedBy>Sarah Beet</cp:lastModifiedBy>
  <cp:revision>156</cp:revision>
  <dcterms:created xsi:type="dcterms:W3CDTF">2019-01-14T09:58:08Z</dcterms:created>
  <dcterms:modified xsi:type="dcterms:W3CDTF">2025-07-07T14:19:03Z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0x010100627F7A332CABB4479FBBC863DCC37583</vt:lpwstr>
  </property>
  <property fmtid="{D5CDD505-2E9C-101B-9397-08002B2CF9AE}" pid="3" name="Order">
    <vt:r8>100</vt:r8>
  </property>
</Properties>
</file>