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67" d="100"/>
          <a:sy n="67" d="100"/>
        </p:scale>
        <p:origin x="45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pic>
        <p:nvPicPr>
          <p:cNvPr id="8" name="Picture 7"/>
          <p:cNvPicPr>
            <a:picLocks noChangeAspect="1"/>
          </p:cNvPicPr>
          <p:nvPr/>
        </p:nvPicPr>
        <p:blipFill>
          <a:blip r:embed="rId2"/>
          <a:stretch>
            <a:fillRect/>
          </a:stretch>
        </p:blipFill>
        <p:spPr>
          <a:xfrm>
            <a:off x="1403477" y="368906"/>
            <a:ext cx="4005389" cy="1141998"/>
          </a:xfrm>
          <a:prstGeom prst="rect">
            <a:avLst/>
          </a:prstGeom>
        </p:spPr>
      </p:pic>
    </p:spTree>
    <p:extLst>
      <p:ext uri="{BB962C8B-B14F-4D97-AF65-F5344CB8AC3E}">
        <p14:creationId xmlns:p14="http://schemas.microsoft.com/office/powerpoint/2010/main" val="3120405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2877317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13558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3643475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57017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42402974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14126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73768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023270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10/06/2024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2516973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5CE7B8-D5C7-4430-A0D6-E2D68F802D83}" type="datetimeFigureOut">
              <a:rPr lang="en-GB" smtClean="0"/>
              <a:t>10/06/2024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64639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5CE7B8-D5C7-4430-A0D6-E2D68F802D83}" type="datetimeFigureOut">
              <a:rPr lang="en-GB" smtClean="0"/>
              <a:t>10/06/2024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709270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5CE7B8-D5C7-4430-A0D6-E2D68F802D83}" type="datetimeFigureOut">
              <a:rPr lang="en-GB" smtClean="0"/>
              <a:t>10/06/2024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3858109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CE7B8-D5C7-4430-A0D6-E2D68F802D83}" type="datetimeFigureOut">
              <a:rPr lang="en-GB" smtClean="0"/>
              <a:t>10/06/2024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279298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5CE7B8-D5C7-4430-A0D6-E2D68F802D83}" type="datetimeFigureOut">
              <a:rPr lang="en-GB" smtClean="0"/>
              <a:t>10/06/2024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2070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5CE7B8-D5C7-4430-A0D6-E2D68F802D83}" type="datetimeFigureOut">
              <a:rPr lang="en-GB" smtClean="0"/>
              <a:t>10/06/2024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416944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5CE7B8-D5C7-4430-A0D6-E2D68F802D83}" type="datetimeFigureOut">
              <a:rPr lang="en-GB" smtClean="0"/>
              <a:t>10/06/2024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1354250-14CF-4D17-BF7A-DCA5A0D1B887}" type="slidenum">
              <a:rPr lang="en-GB" smtClean="0"/>
              <a:t>‹#›</a:t>
            </a:fld>
            <a:endParaRPr lang="en-GB"/>
          </a:p>
        </p:txBody>
      </p:sp>
    </p:spTree>
    <p:extLst>
      <p:ext uri="{BB962C8B-B14F-4D97-AF65-F5344CB8AC3E}">
        <p14:creationId xmlns:p14="http://schemas.microsoft.com/office/powerpoint/2010/main" val="1263827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bliss.org.uk/parents/support/emotional-support"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81DFF7-9420-2BAD-760C-E42192EA6B67}"/>
              </a:ext>
            </a:extLst>
          </p:cNvPr>
          <p:cNvSpPr>
            <a:spLocks noGrp="1"/>
          </p:cNvSpPr>
          <p:nvPr>
            <p:ph type="title"/>
          </p:nvPr>
        </p:nvSpPr>
        <p:spPr>
          <a:xfrm>
            <a:off x="599512" y="1128408"/>
            <a:ext cx="3932350" cy="4241613"/>
          </a:xfrm>
          <a:solidFill>
            <a:schemeClr val="accent1">
              <a:lumMod val="20000"/>
              <a:lumOff val="80000"/>
            </a:schemeClr>
          </a:solidFill>
        </p:spPr>
        <p:txBody>
          <a:bodyPr anchor="t">
            <a:normAutofit/>
          </a:bodyPr>
          <a:lstStyle/>
          <a:p>
            <a:r>
              <a:rPr lang="en-GB" sz="1300" b="1" u="sng" dirty="0">
                <a:solidFill>
                  <a:schemeClr val="bg2">
                    <a:lumMod val="10000"/>
                  </a:schemeClr>
                </a:solidFill>
                <a:latin typeface="Arial" panose="020B0604020202020204" pitchFamily="34" charset="0"/>
                <a:ea typeface="+mn-ea"/>
                <a:cs typeface="Arial" panose="020B0604020202020204" pitchFamily="34" charset="0"/>
              </a:rPr>
              <a:t>Circumstances    </a:t>
            </a:r>
            <a:br>
              <a:rPr lang="en-GB" sz="1300" dirty="0">
                <a:solidFill>
                  <a:schemeClr val="bg2">
                    <a:lumMod val="10000"/>
                  </a:schemeClr>
                </a:solidFill>
                <a:latin typeface="Arial" panose="020B0604020202020204" pitchFamily="34" charset="0"/>
                <a:ea typeface="+mn-ea"/>
                <a:cs typeface="Arial" panose="020B0604020202020204" pitchFamily="34" charset="0"/>
              </a:rPr>
            </a:br>
            <a:br>
              <a:rPr lang="en-GB" sz="1300" dirty="0">
                <a:solidFill>
                  <a:schemeClr val="bg2">
                    <a:lumMod val="10000"/>
                  </a:schemeClr>
                </a:solidFill>
                <a:latin typeface="Arial" panose="020B0604020202020204" pitchFamily="34" charset="0"/>
                <a:ea typeface="+mn-ea"/>
                <a:cs typeface="Arial" panose="020B0604020202020204" pitchFamily="34" charset="0"/>
              </a:rPr>
            </a:br>
            <a:r>
              <a:rPr lang="en-GB" sz="1300" dirty="0">
                <a:solidFill>
                  <a:schemeClr val="bg2">
                    <a:lumMod val="10000"/>
                  </a:schemeClr>
                </a:solidFill>
                <a:latin typeface="Arial" panose="020B0604020202020204" pitchFamily="34" charset="0"/>
                <a:ea typeface="+mn-ea"/>
                <a:cs typeface="Arial" panose="020B0604020202020204" pitchFamily="34" charset="0"/>
              </a:rPr>
              <a:t>A 5-month-old baby was taken to hospital with abusive head trauma. She had several serious injuries to her head and face. These injuries required her to be put into an induced coma. Her mother later admitted causing these injuries. </a:t>
            </a:r>
            <a:br>
              <a:rPr lang="en-GB" sz="1300" dirty="0">
                <a:solidFill>
                  <a:schemeClr val="bg2">
                    <a:lumMod val="10000"/>
                  </a:schemeClr>
                </a:solidFill>
                <a:latin typeface="Arial" panose="020B0604020202020204" pitchFamily="34" charset="0"/>
                <a:ea typeface="+mn-ea"/>
                <a:cs typeface="Arial" panose="020B0604020202020204" pitchFamily="34" charset="0"/>
              </a:rPr>
            </a:br>
            <a:br>
              <a:rPr lang="en-GB" sz="1300" dirty="0">
                <a:solidFill>
                  <a:schemeClr val="bg2">
                    <a:lumMod val="10000"/>
                  </a:schemeClr>
                </a:solidFill>
                <a:latin typeface="Arial" panose="020B0604020202020204" pitchFamily="34" charset="0"/>
                <a:ea typeface="+mn-ea"/>
                <a:cs typeface="Arial" panose="020B0604020202020204" pitchFamily="34" charset="0"/>
              </a:rPr>
            </a:br>
            <a:r>
              <a:rPr lang="en-GB" sz="1300" dirty="0">
                <a:solidFill>
                  <a:schemeClr val="bg2">
                    <a:lumMod val="10000"/>
                  </a:schemeClr>
                </a:solidFill>
                <a:latin typeface="Arial" panose="020B0604020202020204" pitchFamily="34" charset="0"/>
                <a:ea typeface="+mn-ea"/>
                <a:cs typeface="Arial" panose="020B0604020202020204" pitchFamily="34" charset="0"/>
              </a:rPr>
              <a:t>The baby had been born prematurely and had been in hospital until a few weeks prior to this incident. There had been extra support put in place for the family via a Child in </a:t>
            </a:r>
            <a:r>
              <a:rPr lang="en-GB" sz="1300">
                <a:solidFill>
                  <a:schemeClr val="bg2">
                    <a:lumMod val="10000"/>
                  </a:schemeClr>
                </a:solidFill>
                <a:latin typeface="Arial" panose="020B0604020202020204" pitchFamily="34" charset="0"/>
                <a:ea typeface="+mn-ea"/>
                <a:cs typeface="Arial" panose="020B0604020202020204" pitchFamily="34" charset="0"/>
              </a:rPr>
              <a:t>Need plan due </a:t>
            </a:r>
            <a:r>
              <a:rPr lang="en-GB" sz="1300" dirty="0">
                <a:solidFill>
                  <a:schemeClr val="bg2">
                    <a:lumMod val="10000"/>
                  </a:schemeClr>
                </a:solidFill>
                <a:latin typeface="Arial" panose="020B0604020202020204" pitchFamily="34" charset="0"/>
                <a:ea typeface="+mn-ea"/>
                <a:cs typeface="Arial" panose="020B0604020202020204" pitchFamily="34" charset="0"/>
              </a:rPr>
              <a:t>to some additional vulnerabilities, including mum’s level of visiting in hospital, the baby’s health needs, and the suitability of accommodation they would be going into. </a:t>
            </a:r>
            <a:br>
              <a:rPr lang="en-GB" sz="1300" dirty="0">
                <a:solidFill>
                  <a:schemeClr val="bg2">
                    <a:lumMod val="10000"/>
                  </a:schemeClr>
                </a:solidFill>
                <a:latin typeface="Arial" panose="020B0604020202020204" pitchFamily="34" charset="0"/>
                <a:ea typeface="+mn-ea"/>
                <a:cs typeface="Arial" panose="020B0604020202020204" pitchFamily="34" charset="0"/>
              </a:rPr>
            </a:br>
            <a:br>
              <a:rPr lang="en-GB" sz="1300" dirty="0">
                <a:solidFill>
                  <a:schemeClr val="bg2">
                    <a:lumMod val="10000"/>
                  </a:schemeClr>
                </a:solidFill>
                <a:latin typeface="Arial" panose="020B0604020202020204" pitchFamily="34" charset="0"/>
                <a:ea typeface="+mn-ea"/>
                <a:cs typeface="Arial" panose="020B0604020202020204" pitchFamily="34" charset="0"/>
              </a:rPr>
            </a:br>
            <a:r>
              <a:rPr lang="en-GB" sz="1300" dirty="0">
                <a:solidFill>
                  <a:schemeClr val="bg2">
                    <a:lumMod val="10000"/>
                  </a:schemeClr>
                </a:solidFill>
                <a:latin typeface="Arial" panose="020B0604020202020204" pitchFamily="34" charset="0"/>
                <a:ea typeface="+mn-ea"/>
                <a:cs typeface="Arial" panose="020B0604020202020204" pitchFamily="34" charset="0"/>
              </a:rPr>
              <a:t>The family were Lithuanian, and attempts had been made to use an interpreter although mum did not always feel one was necessary. </a:t>
            </a:r>
          </a:p>
        </p:txBody>
      </p:sp>
      <p:sp>
        <p:nvSpPr>
          <p:cNvPr id="5" name="Content Placeholder 4">
            <a:extLst>
              <a:ext uri="{FF2B5EF4-FFF2-40B4-BE49-F238E27FC236}">
                <a16:creationId xmlns:a16="http://schemas.microsoft.com/office/drawing/2014/main" id="{5A673811-A989-705C-4745-CE00694DCEE1}"/>
              </a:ext>
            </a:extLst>
          </p:cNvPr>
          <p:cNvSpPr>
            <a:spLocks noGrp="1"/>
          </p:cNvSpPr>
          <p:nvPr>
            <p:ph idx="1"/>
          </p:nvPr>
        </p:nvSpPr>
        <p:spPr>
          <a:xfrm>
            <a:off x="4886920" y="1128409"/>
            <a:ext cx="4513541" cy="4942037"/>
          </a:xfrm>
          <a:solidFill>
            <a:schemeClr val="accent3">
              <a:lumMod val="40000"/>
              <a:lumOff val="60000"/>
            </a:schemeClr>
          </a:solidFill>
        </p:spPr>
        <p:txBody>
          <a:bodyPr>
            <a:normAutofit/>
          </a:bodyPr>
          <a:lstStyle/>
          <a:p>
            <a:pPr marL="0" indent="0" algn="ctr">
              <a:buNone/>
            </a:pPr>
            <a:r>
              <a:rPr lang="en-GB" sz="1400" b="1" u="sng" dirty="0">
                <a:solidFill>
                  <a:schemeClr val="bg2">
                    <a:lumMod val="10000"/>
                  </a:schemeClr>
                </a:solidFill>
                <a:latin typeface="Arial" panose="020B0604020202020204" pitchFamily="34" charset="0"/>
                <a:cs typeface="Arial" panose="020B0604020202020204" pitchFamily="34" charset="0"/>
              </a:rPr>
              <a:t>Partnership Learning </a:t>
            </a:r>
          </a:p>
          <a:p>
            <a:r>
              <a:rPr lang="en-GB" sz="1300" dirty="0">
                <a:solidFill>
                  <a:schemeClr val="bg2">
                    <a:lumMod val="10000"/>
                  </a:schemeClr>
                </a:solidFill>
                <a:latin typeface="Arial" panose="020B0604020202020204" pitchFamily="34" charset="0"/>
                <a:cs typeface="Arial" panose="020B0604020202020204" pitchFamily="34" charset="0"/>
              </a:rPr>
              <a:t>There was good practice in the use of an interpreter and seeking the parents' views about this. Practitioners should be confident that all information that is being shared can be understood. </a:t>
            </a:r>
          </a:p>
          <a:p>
            <a:r>
              <a:rPr lang="en-GB" sz="1300" dirty="0">
                <a:solidFill>
                  <a:schemeClr val="bg2">
                    <a:lumMod val="10000"/>
                  </a:schemeClr>
                </a:solidFill>
                <a:latin typeface="Arial" panose="020B0604020202020204" pitchFamily="34" charset="0"/>
                <a:cs typeface="Arial" panose="020B0604020202020204" pitchFamily="34" charset="0"/>
              </a:rPr>
              <a:t>The safeguarding response once the baby was taken to hospital was robust and safeguarded her from further harm. </a:t>
            </a:r>
          </a:p>
          <a:p>
            <a:r>
              <a:rPr lang="en-GB" sz="1300" dirty="0">
                <a:solidFill>
                  <a:schemeClr val="bg2">
                    <a:lumMod val="10000"/>
                  </a:schemeClr>
                </a:solidFill>
                <a:latin typeface="Arial" panose="020B0604020202020204" pitchFamily="34" charset="0"/>
                <a:cs typeface="Arial" panose="020B0604020202020204" pitchFamily="34" charset="0"/>
              </a:rPr>
              <a:t>Professionals need to ensure they are clear about the </a:t>
            </a:r>
            <a:r>
              <a:rPr lang="en-GB" sz="1300" b="1" dirty="0">
                <a:solidFill>
                  <a:schemeClr val="bg2">
                    <a:lumMod val="10000"/>
                  </a:schemeClr>
                </a:solidFill>
                <a:latin typeface="Arial" panose="020B0604020202020204" pitchFamily="34" charset="0"/>
                <a:cs typeface="Arial" panose="020B0604020202020204" pitchFamily="34" charset="0"/>
              </a:rPr>
              <a:t>additional level of vulnerability for extremely premature babies </a:t>
            </a:r>
            <a:r>
              <a:rPr lang="en-GB" sz="1300" dirty="0">
                <a:solidFill>
                  <a:schemeClr val="bg2">
                    <a:lumMod val="10000"/>
                  </a:schemeClr>
                </a:solidFill>
                <a:latin typeface="Arial" panose="020B0604020202020204" pitchFamily="34" charset="0"/>
                <a:cs typeface="Arial" panose="020B0604020202020204" pitchFamily="34" charset="0"/>
              </a:rPr>
              <a:t>and that this is considered in work with families. </a:t>
            </a:r>
          </a:p>
          <a:p>
            <a:r>
              <a:rPr lang="en-GB" sz="1300" kern="100" dirty="0">
                <a:solidFill>
                  <a:schemeClr val="bg2">
                    <a:lumMod val="10000"/>
                  </a:schemeClr>
                </a:solidFill>
                <a:effectLst/>
                <a:latin typeface="Arial" panose="020B0604020202020204" pitchFamily="34" charset="0"/>
                <a:ea typeface="Calibri" panose="020F0502020204030204" pitchFamily="34" charset="0"/>
                <a:cs typeface="Arial" panose="020B0604020202020204" pitchFamily="34" charset="0"/>
              </a:rPr>
              <a:t>The NSCP will explore the work completed with families of preterm infants with complex health needs prior to discharge. This work should seek to understand any additional vulnerability factors, and the families understanding of their child’s care needs and support mechanisms and should be used to inform what support may be required.</a:t>
            </a:r>
          </a:p>
          <a:p>
            <a:endParaRPr lang="en-GB" sz="1400" dirty="0">
              <a:solidFill>
                <a:schemeClr val="bg2">
                  <a:lumMod val="10000"/>
                </a:schemeClr>
              </a:solidFill>
            </a:endParaRPr>
          </a:p>
          <a:p>
            <a:pPr marL="0" indent="0" algn="ctr">
              <a:buNone/>
            </a:pPr>
            <a:endParaRPr lang="en-GB" sz="1400" dirty="0">
              <a:solidFill>
                <a:schemeClr val="bg2">
                  <a:lumMod val="10000"/>
                </a:schemeClr>
              </a:solidFill>
            </a:endParaRPr>
          </a:p>
          <a:p>
            <a:pPr marL="0" indent="0" algn="ctr">
              <a:buNone/>
            </a:pPr>
            <a:endParaRPr lang="en-GB" sz="1400" b="1" u="sng" dirty="0">
              <a:solidFill>
                <a:schemeClr val="bg2">
                  <a:lumMod val="10000"/>
                </a:schemeClr>
              </a:solidFill>
            </a:endParaRPr>
          </a:p>
          <a:p>
            <a:pPr marL="0" indent="0" algn="ctr">
              <a:buNone/>
            </a:pPr>
            <a:endParaRPr lang="en-GB" sz="2200" b="1" u="sng" dirty="0">
              <a:solidFill>
                <a:schemeClr val="bg2">
                  <a:lumMod val="10000"/>
                </a:schemeClr>
              </a:solidFill>
            </a:endParaRPr>
          </a:p>
        </p:txBody>
      </p:sp>
      <p:sp>
        <p:nvSpPr>
          <p:cNvPr id="6" name="Text Placeholder 5">
            <a:extLst>
              <a:ext uri="{FF2B5EF4-FFF2-40B4-BE49-F238E27FC236}">
                <a16:creationId xmlns:a16="http://schemas.microsoft.com/office/drawing/2014/main" id="{A75C8D67-417E-6C2A-5667-764E4DD66A45}"/>
              </a:ext>
            </a:extLst>
          </p:cNvPr>
          <p:cNvSpPr>
            <a:spLocks noGrp="1"/>
          </p:cNvSpPr>
          <p:nvPr>
            <p:ph type="body" sz="half" idx="2"/>
          </p:nvPr>
        </p:nvSpPr>
        <p:spPr>
          <a:xfrm>
            <a:off x="677334" y="5444836"/>
            <a:ext cx="3854528" cy="689957"/>
          </a:xfrm>
          <a:solidFill>
            <a:schemeClr val="accent2">
              <a:lumMod val="60000"/>
              <a:lumOff val="40000"/>
            </a:schemeClr>
          </a:solidFill>
        </p:spPr>
        <p:txBody>
          <a:bodyPr>
            <a:normAutofit/>
          </a:bodyPr>
          <a:lstStyle/>
          <a:p>
            <a:r>
              <a:rPr lang="en-GB" sz="1300" b="1" u="sng" dirty="0">
                <a:solidFill>
                  <a:schemeClr val="bg2">
                    <a:lumMod val="10000"/>
                  </a:schemeClr>
                </a:solidFill>
                <a:latin typeface="Arial" panose="020B0604020202020204" pitchFamily="34" charset="0"/>
                <a:cs typeface="Arial" panose="020B0604020202020204" pitchFamily="34" charset="0"/>
              </a:rPr>
              <a:t>Links to </a:t>
            </a:r>
            <a:r>
              <a:rPr lang="en-GB" sz="1300" b="1" u="sng" dirty="0">
                <a:solidFill>
                  <a:schemeClr val="bg2">
                    <a:lumMod val="10000"/>
                  </a:schemeClr>
                </a:solidFill>
                <a:effectLst/>
                <a:latin typeface="Arial" panose="020B0604020202020204" pitchFamily="34" charset="0"/>
                <a:ea typeface="Calibri" panose="020F0502020204030204" pitchFamily="34" charset="0"/>
                <a:cs typeface="Arial" panose="020B0604020202020204" pitchFamily="34" charset="0"/>
              </a:rPr>
              <a:t>Local/National/Themed Guidance </a:t>
            </a:r>
          </a:p>
          <a:p>
            <a:r>
              <a:rPr lang="en-GB" dirty="0">
                <a:solidFill>
                  <a:srgbClr val="0070C0"/>
                </a:solidFill>
                <a:hlinkClick r:id="rId2">
                  <a:extLst>
                    <a:ext uri="{A12FA001-AC4F-418D-AE19-62706E023703}">
                      <ahyp:hlinkClr xmlns:ahyp="http://schemas.microsoft.com/office/drawing/2018/hyperlinkcolor" val="tx"/>
                    </a:ext>
                  </a:extLst>
                </a:hlinkClick>
              </a:rPr>
              <a:t>Emotional and practical support | Bliss</a:t>
            </a:r>
            <a:endParaRPr lang="en-GB" b="1" u="sng" dirty="0">
              <a:solidFill>
                <a:srgbClr val="0070C0"/>
              </a:solidFill>
              <a:effectLst/>
              <a:ea typeface="Calibri" panose="020F0502020204030204" pitchFamily="34" charset="0"/>
            </a:endParaRPr>
          </a:p>
        </p:txBody>
      </p:sp>
      <p:sp>
        <p:nvSpPr>
          <p:cNvPr id="7" name="TextBox 6">
            <a:extLst>
              <a:ext uri="{FF2B5EF4-FFF2-40B4-BE49-F238E27FC236}">
                <a16:creationId xmlns:a16="http://schemas.microsoft.com/office/drawing/2014/main" id="{6F1F5D93-FA43-E29E-EF78-DD8C774615B1}"/>
              </a:ext>
            </a:extLst>
          </p:cNvPr>
          <p:cNvSpPr txBox="1"/>
          <p:nvPr/>
        </p:nvSpPr>
        <p:spPr>
          <a:xfrm>
            <a:off x="599512" y="462543"/>
            <a:ext cx="8800949" cy="369332"/>
          </a:xfrm>
          <a:prstGeom prst="rect">
            <a:avLst/>
          </a:prstGeom>
          <a:noFill/>
        </p:spPr>
        <p:txBody>
          <a:bodyPr wrap="square" lIns="91440" tIns="45720" rIns="91440" bIns="45720" rtlCol="0" anchor="t">
            <a:spAutoFit/>
          </a:bodyPr>
          <a:lstStyle/>
          <a:p>
            <a:r>
              <a:rPr lang="en-GB" dirty="0"/>
              <a:t>Learning Briefing – Rapid review 24-2</a:t>
            </a:r>
          </a:p>
        </p:txBody>
      </p:sp>
    </p:spTree>
    <p:extLst>
      <p:ext uri="{BB962C8B-B14F-4D97-AF65-F5344CB8AC3E}">
        <p14:creationId xmlns:p14="http://schemas.microsoft.com/office/powerpoint/2010/main" val="697342336"/>
      </p:ext>
    </p:extLst>
  </p:cSld>
  <p:clrMapOvr>
    <a:masterClrMapping/>
  </p:clrMapOvr>
</p:sld>
</file>

<file path=ppt/theme/theme1.xml><?xml version="1.0" encoding="utf-8"?>
<a:theme xmlns:a="http://schemas.openxmlformats.org/drawingml/2006/main" name="NSCP">
  <a:themeElements>
    <a:clrScheme name="Custom 6">
      <a:dk1>
        <a:srgbClr val="5D2590"/>
      </a:dk1>
      <a:lt1>
        <a:sysClr val="window" lastClr="FFFFFF"/>
      </a:lt1>
      <a:dk2>
        <a:srgbClr val="5D2590"/>
      </a:dk2>
      <a:lt2>
        <a:srgbClr val="EBEBEB"/>
      </a:lt2>
      <a:accent1>
        <a:srgbClr val="2E99B8"/>
      </a:accent1>
      <a:accent2>
        <a:srgbClr val="EC127B"/>
      </a:accent2>
      <a:accent3>
        <a:srgbClr val="2E99B8"/>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NSCP" id="{CFB50278-0ABE-494A-9A9D-65792B3224EC}" vid="{608FD9E2-2D75-42D1-A3F7-83D8B5D6C92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87C6F1C0044C43AFE572D2B6526C3E" ma:contentTypeVersion="7" ma:contentTypeDescription="Create a new document." ma:contentTypeScope="" ma:versionID="e1620c52e052fe93f878c4ceea76797f">
  <xsd:schema xmlns:xsd="http://www.w3.org/2001/XMLSchema" xmlns:xs="http://www.w3.org/2001/XMLSchema" xmlns:p="http://schemas.microsoft.com/office/2006/metadata/properties" xmlns:ns2="e23680b2-1b83-4dc2-850a-835b6a481ab8" xmlns:ns3="5f135c8d-1f21-4cc2-8752-442c0f7e7c18" targetNamespace="http://schemas.microsoft.com/office/2006/metadata/properties" ma:root="true" ma:fieldsID="8fe941104d1c853cacdd8a65e19972b5" ns2:_="" ns3:_="">
    <xsd:import namespace="e23680b2-1b83-4dc2-850a-835b6a481ab8"/>
    <xsd:import namespace="5f135c8d-1f21-4cc2-8752-442c0f7e7c1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3680b2-1b83-4dc2-850a-835b6a481ab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f135c8d-1f21-4cc2-8752-442c0f7e7c1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5C31FA-BDD8-4FCB-AD8A-594F011B9F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23680b2-1b83-4dc2-850a-835b6a481ab8"/>
    <ds:schemaRef ds:uri="5f135c8d-1f21-4cc2-8752-442c0f7e7c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09C140-DD01-4D2D-88E0-DD23A1E82A9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F8F34E2-6F82-433C-850B-5F36192028FC}">
  <ds:schemaRefs>
    <ds:schemaRef ds:uri="http://schemas.microsoft.com/sharepoint/v3/contenttype/forms"/>
  </ds:schemaRefs>
</ds:datastoreItem>
</file>

<file path=docMetadata/LabelInfo.xml><?xml version="1.0" encoding="utf-8"?>
<clbl:labelList xmlns:clbl="http://schemas.microsoft.com/office/2020/mipLabelMetadata">
  <clbl:label id="{6e5a37bb-a961-4e4f-baae-2798a2245f30}" enabled="0" method="" siteId="{6e5a37bb-a961-4e4f-baae-2798a2245f30}" removed="1"/>
</clbl:labelList>
</file>

<file path=docProps/app.xml><?xml version="1.0" encoding="utf-8"?>
<Properties xmlns="http://schemas.openxmlformats.org/officeDocument/2006/extended-properties" xmlns:vt="http://schemas.openxmlformats.org/officeDocument/2006/docPropsVTypes">
  <Template>NSCP</Template>
  <TotalTime>10370</TotalTime>
  <Words>298</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Trebuchet MS</vt:lpstr>
      <vt:lpstr>Wingdings 3</vt:lpstr>
      <vt:lpstr>NSCP</vt:lpstr>
      <vt:lpstr>Circumstances      A 5-month-old baby was taken to hospital with abusive head trauma. She had several serious injuries to her head and face. These injuries required her to be put into an induced coma. Her mother later admitted causing these injuries.   The baby had been born prematurely and had been in hospital until a few weeks prior to this incident. There had been extra support put in place for the family via a Child in Need plan due to some additional vulnerabilities, including mum’s level of visiting in hospital, the baby’s health needs, and the suitability of accommodation they would be going into.   The family were Lithuanian, and attempts had been made to use an interpreter although mum did not always feel one was necessary. </vt:lpstr>
    </vt:vector>
  </TitlesOfParts>
  <Company>NCC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Baumber</dc:creator>
  <cp:lastModifiedBy>Sarah Beet</cp:lastModifiedBy>
  <cp:revision>45</cp:revision>
  <dcterms:created xsi:type="dcterms:W3CDTF">2019-01-14T09:58:08Z</dcterms:created>
  <dcterms:modified xsi:type="dcterms:W3CDTF">2024-06-10T07:02:13Z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0x010100A187C6F1C0044C43AFE572D2B6526C3E</vt:lpwstr>
  </property>
  <property fmtid="{D5CDD505-2E9C-101B-9397-08002B2CF9AE}" pid="3" name="Order">
    <vt:r8>100</vt:r8>
  </property>
</Properties>
</file>