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E4592A-0DB5-356D-1671-710EC2385B66}" name="MORRELL, Sandra (NHS NOTTINGHAM AND NOTTINGHAMSHIRE ICB - 52R)" initials="MS(NANI5" userId="S::sandra.morrell@nhs.net::81444f86-8cd1-4e42-8a24-852a9867b159" providerId="AD"/>
  <p188:author id="{E8B29C63-8EEA-2842-0823-E952810B8880}" name="AUCOTT, Karen (NOTTINGHAM UNIVERSITY HOSPITALS NHS TRUST)" initials="KA" userId="S::k.aucott@nhs.net::13b933e5-2766-4f04-8cb4-998799b9f50a" providerId="AD"/>
  <p188:author id="{69FA7A66-C001-E1CA-78A0-92E71F3FB3B6}" name="Amy Calvesbert" initials="AC" userId="S::CALVEA@nottshc.nhs.uk::05ac86df-f289-450b-98a3-b33190eb4715" providerId="AD"/>
  <p188:author id="{0A8DE066-C78A-EE39-5ABD-1171E2C520D4}" name="Emma North2" initials="EN" userId="S::emma.north2@nottscc.gov.uk::7c1dd557-31ef-4f2f-9841-5bac24a8c54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8F4DD9-3090-4834-8B91-FDBF210A41A9}" v="2" dt="2025-05-12T08:20:06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477" y="368906"/>
            <a:ext cx="4005389" cy="114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40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317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3558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475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017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297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26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6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7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973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3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27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10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98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0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4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E7B8-D5C7-4430-A0D6-E2D68F802D8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354250-14CF-4D17-BF7A-DCA5A0D1B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82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ottinghamshirescb.proceduresonline.com/p_fab_ind_illness.html" TargetMode="External"/><Relationship Id="rId2" Type="http://schemas.openxmlformats.org/officeDocument/2006/relationships/hyperlink" Target="https://www.gov.uk/government/publications/special-guardianship-guidance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kinship.org.uk/support-and-advice/kinship-compass/our-services-in-nottinghamshire-county-council/" TargetMode="External"/><Relationship Id="rId4" Type="http://schemas.openxmlformats.org/officeDocument/2006/relationships/hyperlink" Target="https://www.legislation.gov.uk/uksi/2005/1109/contents/ma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81DFF7-9420-2BAD-760C-E42192EA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512" y="1128410"/>
            <a:ext cx="3932350" cy="259820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>
            <a:normAutofit/>
          </a:bodyPr>
          <a:lstStyle/>
          <a:p>
            <a:r>
              <a:rPr lang="en-GB" sz="1400" b="1" u="sng" dirty="0">
                <a:solidFill>
                  <a:schemeClr val="bg2">
                    <a:lumMod val="10000"/>
                  </a:schemeClr>
                </a:solidFill>
              </a:rPr>
              <a:t>Special Guardianship Order </a:t>
            </a:r>
            <a:br>
              <a:rPr lang="en-GB" sz="1400" b="1" u="sng" dirty="0">
                <a:solidFill>
                  <a:schemeClr val="bg2">
                    <a:lumMod val="10000"/>
                  </a:schemeClr>
                </a:solidFill>
              </a:rPr>
            </a:br>
            <a:br>
              <a:rPr lang="en-GB" sz="1400" b="1" u="sng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GB" sz="1400" b="1" dirty="0">
                <a:solidFill>
                  <a:schemeClr val="bg2">
                    <a:lumMod val="10000"/>
                  </a:schemeClr>
                </a:solidFill>
              </a:rPr>
              <a:t>A Special Guardianship Order (SGO) is a legal order made by the Family Court that gives a child a permanent home with someone other than their birth parents, usually a relative or close family friend. It provides the carer with parental responsibility, allowing them to make day-to-day decisions for the child, while still maintaining the child’s legal link to their birth parents.</a:t>
            </a:r>
            <a:endParaRPr lang="en-GB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673811-A989-705C-4745-CE00694DC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6920" y="1128409"/>
            <a:ext cx="4513541" cy="4942037"/>
          </a:xfr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1400" b="1" u="sng" dirty="0">
                <a:solidFill>
                  <a:schemeClr val="bg2">
                    <a:lumMod val="10000"/>
                  </a:schemeClr>
                </a:solidFill>
                <a:ea typeface="+mn-lt"/>
                <a:cs typeface="+mn-lt"/>
              </a:rPr>
              <a:t>Safeguarding considerations </a:t>
            </a:r>
          </a:p>
          <a:p>
            <a:pPr>
              <a:buFontTx/>
              <a:buChar char="-"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ea typeface="+mn-lt"/>
                <a:cs typeface="+mn-lt"/>
              </a:rPr>
              <a:t>Once an SGO is granted, the child is no longer subject to regular social work visits or statutory reviews unless a new concern is raised.</a:t>
            </a:r>
          </a:p>
          <a:p>
            <a:pPr>
              <a:buFontTx/>
              <a:buChar char="-"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ea typeface="+mn-lt"/>
                <a:cs typeface="+mn-lt"/>
              </a:rPr>
              <a:t>Without social care involvement, emerging risks or deteriorating circumstances (e.g., neglect, emotional harm, parental separation) may go unnoticed.</a:t>
            </a:r>
          </a:p>
          <a:p>
            <a:pPr>
              <a:buFontTx/>
              <a:buChar char="-"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ea typeface="+mn-lt"/>
                <a:cs typeface="+mn-lt"/>
              </a:rPr>
              <a:t>Initial support plans can be limited or short-term, with no guarantee of long-term practical or financial support for guardians.</a:t>
            </a:r>
          </a:p>
          <a:p>
            <a:pPr>
              <a:buFontTx/>
              <a:buChar char="-"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ea typeface="+mn-lt"/>
                <a:cs typeface="+mn-lt"/>
              </a:rPr>
              <a:t>Schools, health services, or extended family may be unaware of the SGO, meaning safeguarding signs may not be linked to the child’s legal status.</a:t>
            </a:r>
          </a:p>
          <a:p>
            <a:pPr>
              <a:buFontTx/>
              <a:buChar char="-"/>
            </a:pPr>
            <a:r>
              <a:rPr lang="en-GB" sz="1400" b="1" dirty="0">
                <a:solidFill>
                  <a:schemeClr val="bg2">
                    <a:lumMod val="10000"/>
                  </a:schemeClr>
                </a:solidFill>
                <a:ea typeface="+mn-lt"/>
                <a:cs typeface="+mn-lt"/>
              </a:rPr>
              <a:t>Guardians are often family members, which may lead to challenges in identifying and addressing harm within the family network.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5C8D67-417E-6C2A-5667-764E4DD66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4805464"/>
            <a:ext cx="3854528" cy="1235897"/>
          </a:xfr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b="1" u="sng" dirty="0">
                <a:solidFill>
                  <a:schemeClr val="bg2">
                    <a:lumMod val="10000"/>
                  </a:schemeClr>
                </a:solidFill>
              </a:rPr>
              <a:t>Links to </a:t>
            </a:r>
            <a:r>
              <a:rPr lang="en-GB" b="1" u="sng" dirty="0">
                <a:solidFill>
                  <a:schemeClr val="bg2">
                    <a:lumMod val="10000"/>
                  </a:schemeClr>
                </a:solidFill>
                <a:effectLst/>
                <a:ea typeface="Calibri" panose="020F0502020204030204" pitchFamily="34" charset="0"/>
              </a:rPr>
              <a:t>Local/National/Themed Guidance</a:t>
            </a:r>
            <a:r>
              <a:rPr lang="en-GB" b="1" u="sng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</a:rPr>
              <a:t> </a:t>
            </a:r>
          </a:p>
          <a:p>
            <a:r>
              <a:rPr lang="en-GB" dirty="0">
                <a:solidFill>
                  <a:schemeClr val="bg2">
                    <a:lumMod val="1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Special guardianship guidance - GOV.UK</a:t>
            </a:r>
            <a:endParaRPr lang="en-GB" dirty="0">
              <a:solidFill>
                <a:schemeClr val="bg2">
                  <a:lumMod val="10000"/>
                </a:schemeClr>
              </a:solidFill>
              <a:ea typeface="+mn-lt"/>
              <a:cs typeface="+mn-lt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dirty="0">
                <a:solidFill>
                  <a:schemeClr val="bg2">
                    <a:lumMod val="1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Special Guardianship Regulations 2005</a:t>
            </a:r>
            <a:endParaRPr lang="en-GB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GB" dirty="0">
                <a:solidFill>
                  <a:schemeClr val="bg2">
                    <a:lumMod val="1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Kinship carers in Nottinghamshire | free support and advice</a:t>
            </a:r>
            <a:endParaRPr lang="en-GB" dirty="0">
              <a:solidFill>
                <a:schemeClr val="bg2">
                  <a:lumMod val="10000"/>
                </a:schemeClr>
              </a:solidFill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1F5D93-FA43-E29E-EF78-DD8C774615B1}"/>
              </a:ext>
            </a:extLst>
          </p:cNvPr>
          <p:cNvSpPr txBox="1"/>
          <p:nvPr/>
        </p:nvSpPr>
        <p:spPr>
          <a:xfrm>
            <a:off x="599512" y="486383"/>
            <a:ext cx="880094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Learning Briefing Special Guardianship Orders</a:t>
            </a:r>
          </a:p>
        </p:txBody>
      </p:sp>
    </p:spTree>
    <p:extLst>
      <p:ext uri="{BB962C8B-B14F-4D97-AF65-F5344CB8AC3E}">
        <p14:creationId xmlns:p14="http://schemas.microsoft.com/office/powerpoint/2010/main" val="697342336"/>
      </p:ext>
    </p:extLst>
  </p:cSld>
  <p:clrMapOvr>
    <a:masterClrMapping/>
  </p:clrMapOvr>
</p:sld>
</file>

<file path=ppt/theme/theme1.xml><?xml version="1.0" encoding="utf-8"?>
<a:theme xmlns:a="http://schemas.openxmlformats.org/drawingml/2006/main" name="NSCP">
  <a:themeElements>
    <a:clrScheme name="Custom 6">
      <a:dk1>
        <a:srgbClr val="5D2590"/>
      </a:dk1>
      <a:lt1>
        <a:sysClr val="window" lastClr="FFFFFF"/>
      </a:lt1>
      <a:dk2>
        <a:srgbClr val="5D2590"/>
      </a:dk2>
      <a:lt2>
        <a:srgbClr val="EBEBEB"/>
      </a:lt2>
      <a:accent1>
        <a:srgbClr val="2E99B8"/>
      </a:accent1>
      <a:accent2>
        <a:srgbClr val="EC127B"/>
      </a:accent2>
      <a:accent3>
        <a:srgbClr val="2E99B8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SCP" id="{CFB50278-0ABE-494A-9A9D-65792B3224EC}" vid="{608FD9E2-2D75-42D1-A3F7-83D8B5D6C9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7F7A332CABB4479FBBC863DCC37583" ma:contentTypeVersion="14" ma:contentTypeDescription="Create a new document." ma:contentTypeScope="" ma:versionID="b21f7d2dd8e3a12a798d292f092005a1">
  <xsd:schema xmlns:xsd="http://www.w3.org/2001/XMLSchema" xmlns:xs="http://www.w3.org/2001/XMLSchema" xmlns:p="http://schemas.microsoft.com/office/2006/metadata/properties" xmlns:ns3="89c3b4e7-89e3-4501-a5d6-711dcbda7618" targetNamespace="http://schemas.microsoft.com/office/2006/metadata/properties" ma:root="true" ma:fieldsID="40ef223acbe34c2b268b12c9bd0185ac" ns3:_="">
    <xsd:import namespace="89c3b4e7-89e3-4501-a5d6-711dcbda76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c3b4e7-89e3-4501-a5d6-711dcbda76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9c3b4e7-89e3-4501-a5d6-711dcbda7618" xsi:nil="true"/>
  </documentManagement>
</p:properties>
</file>

<file path=customXml/itemProps1.xml><?xml version="1.0" encoding="utf-8"?>
<ds:datastoreItem xmlns:ds="http://schemas.openxmlformats.org/officeDocument/2006/customXml" ds:itemID="{BF8F34E2-6F82-433C-850B-5F36192028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C4E978-3DD4-46C1-845F-C51D76AEBF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c3b4e7-89e3-4501-a5d6-711dcbda76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09C140-DD01-4D2D-88E0-DD23A1E82A92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89c3b4e7-89e3-4501-a5d6-711dcbda7618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8fd7c08e-9c24-436d-a6ad-a8ecb8394d49}" enabled="1" method="Standard" siteId="{6e5a37bb-a961-4e4f-baae-2798a2245f3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NSCP</Template>
  <TotalTime>1537</TotalTime>
  <Words>234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NSCP</vt:lpstr>
      <vt:lpstr>Special Guardianship Order   A Special Guardianship Order (SGO) is a legal order made by the Family Court that gives a child a permanent home with someone other than their birth parents, usually a relative or close family friend. It provides the carer with parental responsibility, allowing them to make day-to-day decisions for the child, while still maintaining the child’s legal link to their birth parents.</vt:lpstr>
    </vt:vector>
  </TitlesOfParts>
  <Company>NCC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Baumber</dc:creator>
  <cp:lastModifiedBy>Sarah Beet</cp:lastModifiedBy>
  <cp:revision>157</cp:revision>
  <dcterms:created xsi:type="dcterms:W3CDTF">2019-01-14T09:58:08Z</dcterms:created>
  <dcterms:modified xsi:type="dcterms:W3CDTF">2025-06-17T10:33:54Z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0x010100627F7A332CABB4479FBBC863DCC37583</vt:lpwstr>
  </property>
  <property fmtid="{D5CDD505-2E9C-101B-9397-08002B2CF9AE}" pid="3" name="Order">
    <vt:r8>100</vt:r8>
  </property>
</Properties>
</file>