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E4592A-0DB5-356D-1671-710EC2385B66}" name="MORRELL, Sandra (NHS NOTTINGHAM AND NOTTINGHAMSHIRE ICB - 52R)" initials="MS(NANI5" userId="S::sandra.morrell@nhs.net::81444f86-8cd1-4e42-8a24-852a9867b1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20D15C-C39C-40DF-A6DE-8DD9A1B1B998}" v="4" dt="2024-01-22T13:39:30.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113" d="100"/>
          <a:sy n="113"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07/10/2024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07/10/2024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07/10/2024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ottinghamshirescp.trixonline.co.uk/resources/local-resource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599512" y="1128409"/>
            <a:ext cx="3932350" cy="4224987"/>
          </a:xfrm>
          <a:solidFill>
            <a:schemeClr val="accent1">
              <a:lumMod val="20000"/>
              <a:lumOff val="80000"/>
            </a:schemeClr>
          </a:solidFill>
        </p:spPr>
        <p:txBody>
          <a:bodyPr anchor="t">
            <a:normAutofit/>
          </a:bodyPr>
          <a:lstStyle/>
          <a:p>
            <a:r>
              <a:rPr lang="en-GB" sz="1400" b="1" u="sng" dirty="0">
                <a:solidFill>
                  <a:schemeClr val="bg2">
                    <a:lumMod val="10000"/>
                  </a:schemeClr>
                </a:solidFill>
                <a:latin typeface="Arial" panose="020B0604020202020204" pitchFamily="34" charset="0"/>
                <a:cs typeface="Arial" panose="020B0604020202020204" pitchFamily="34" charset="0"/>
              </a:rPr>
              <a:t>Circumstances</a:t>
            </a:r>
            <a:br>
              <a:rPr lang="en-GB" sz="1400" b="1" u="sng" dirty="0">
                <a:solidFill>
                  <a:schemeClr val="bg2">
                    <a:lumMod val="10000"/>
                  </a:schemeClr>
                </a:solidFill>
                <a:latin typeface="Arial" panose="020B0604020202020204" pitchFamily="34" charset="0"/>
                <a:cs typeface="Arial" panose="020B0604020202020204" pitchFamily="34" charset="0"/>
              </a:rPr>
            </a:br>
            <a:r>
              <a:rPr lang="en-GB" sz="1400" dirty="0">
                <a:solidFill>
                  <a:srgbClr val="002060"/>
                </a:solidFill>
                <a:latin typeface="Arial" panose="020B0604020202020204" pitchFamily="34" charset="0"/>
                <a:cs typeface="Arial" panose="020B0604020202020204" pitchFamily="34" charset="0"/>
              </a:rPr>
              <a:t>A three-year-old boy died while in the care of his father’s partner who was later found guilty of manslaughter. He had a diagnosis of autism and could not communicate his needs verbally. His stepmother had inflicted a head injury to the boy and was found to have assaulted him on prior occasions, including fracturing his arm and causing bruising to his cheeks. He was taken to the hospital with the fracture where a plausible account to explain the injury was given by stepmother. </a:t>
            </a:r>
            <a:br>
              <a:rPr lang="en-GB" sz="1400" dirty="0">
                <a:solidFill>
                  <a:srgbClr val="002060"/>
                </a:solidFill>
                <a:latin typeface="Arial" panose="020B0604020202020204" pitchFamily="34" charset="0"/>
                <a:cs typeface="Arial" panose="020B0604020202020204" pitchFamily="34" charset="0"/>
              </a:rPr>
            </a:br>
            <a:br>
              <a:rPr lang="en-GB" sz="1400" dirty="0">
                <a:solidFill>
                  <a:srgbClr val="002060"/>
                </a:solidFill>
                <a:latin typeface="Arial" panose="020B0604020202020204" pitchFamily="34" charset="0"/>
                <a:cs typeface="Arial" panose="020B0604020202020204" pitchFamily="34" charset="0"/>
              </a:rPr>
            </a:br>
            <a:r>
              <a:rPr lang="en-GB" sz="1400" dirty="0">
                <a:solidFill>
                  <a:srgbClr val="002060"/>
                </a:solidFill>
                <a:latin typeface="Arial" panose="020B0604020202020204" pitchFamily="34" charset="0"/>
                <a:cs typeface="Arial" panose="020B0604020202020204" pitchFamily="34" charset="0"/>
              </a:rPr>
              <a:t>This child lived primarily with his mother but spent some weekends with his father and step-mother. The boy attended nursery two days a week and had been seen to have injuries on occasion which were not robustly explored by the nursery.  </a:t>
            </a:r>
            <a:r>
              <a:rPr lang="en-GB" sz="1400" b="1" u="sng" dirty="0">
                <a:solidFill>
                  <a:srgbClr val="002060"/>
                </a:solidFill>
                <a:latin typeface="Arial" panose="020B0604020202020204" pitchFamily="34" charset="0"/>
                <a:cs typeface="Arial" panose="020B0604020202020204" pitchFamily="34" charset="0"/>
              </a:rPr>
              <a:t>                                                  </a:t>
            </a:r>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128409"/>
            <a:ext cx="4513541" cy="4942037"/>
          </a:xfrm>
          <a:solidFill>
            <a:schemeClr val="accent3">
              <a:lumMod val="40000"/>
              <a:lumOff val="60000"/>
            </a:schemeClr>
          </a:solidFill>
        </p:spPr>
        <p:txBody>
          <a:bodyPr>
            <a:normAutofit/>
          </a:bodyPr>
          <a:lstStyle/>
          <a:p>
            <a:pPr marL="0" indent="0">
              <a:buNone/>
            </a:pPr>
            <a:r>
              <a:rPr lang="en-GB" sz="1400" b="1" u="sng" dirty="0">
                <a:solidFill>
                  <a:schemeClr val="bg2">
                    <a:lumMod val="10000"/>
                  </a:schemeClr>
                </a:solidFill>
                <a:latin typeface="Arial" panose="020B0604020202020204" pitchFamily="34" charset="0"/>
                <a:cs typeface="Arial" panose="020B0604020202020204" pitchFamily="34" charset="0"/>
              </a:rPr>
              <a:t>Partnership Learning Points</a:t>
            </a:r>
          </a:p>
          <a:p>
            <a:pPr marL="0" indent="0">
              <a:buNone/>
            </a:pPr>
            <a:endParaRPr lang="en-GB" sz="1400" b="1" u="sng" dirty="0">
              <a:solidFill>
                <a:schemeClr val="bg2">
                  <a:lumMod val="10000"/>
                </a:schemeClr>
              </a:solidFill>
              <a:latin typeface="Arial" panose="020B0604020202020204" pitchFamily="34" charset="0"/>
              <a:cs typeface="Arial" panose="020B0604020202020204" pitchFamily="34" charset="0"/>
            </a:endParaRPr>
          </a:p>
          <a:p>
            <a:r>
              <a:rPr lang="en-GB" sz="1500" dirty="0">
                <a:solidFill>
                  <a:schemeClr val="tx1">
                    <a:lumMod val="50000"/>
                  </a:schemeClr>
                </a:solidFill>
                <a:latin typeface="Arial" panose="020B0604020202020204" pitchFamily="34" charset="0"/>
                <a:cs typeface="Arial" panose="020B0604020202020204" pitchFamily="34" charset="0"/>
              </a:rPr>
              <a:t>Early years settings must ensure </a:t>
            </a:r>
            <a:r>
              <a:rPr lang="en-GB" sz="1500" b="1" dirty="0">
                <a:solidFill>
                  <a:schemeClr val="tx1">
                    <a:lumMod val="50000"/>
                  </a:schemeClr>
                </a:solidFill>
                <a:latin typeface="Arial" panose="020B0604020202020204" pitchFamily="34" charset="0"/>
                <a:cs typeface="Arial" panose="020B0604020202020204" pitchFamily="34" charset="0"/>
              </a:rPr>
              <a:t>Home Accident recording </a:t>
            </a:r>
            <a:r>
              <a:rPr lang="en-GB" sz="1500" dirty="0">
                <a:solidFill>
                  <a:schemeClr val="tx1">
                    <a:lumMod val="50000"/>
                  </a:schemeClr>
                </a:solidFill>
                <a:latin typeface="Arial" panose="020B0604020202020204" pitchFamily="34" charset="0"/>
                <a:cs typeface="Arial" panose="020B0604020202020204" pitchFamily="34" charset="0"/>
              </a:rPr>
              <a:t>is thorough and based on curious exploration of the injury. </a:t>
            </a:r>
          </a:p>
          <a:p>
            <a:r>
              <a:rPr lang="en-GB" sz="1500" b="1" dirty="0">
                <a:solidFill>
                  <a:schemeClr val="tx1">
                    <a:lumMod val="50000"/>
                  </a:schemeClr>
                </a:solidFill>
                <a:latin typeface="Arial" panose="020B0604020202020204" pitchFamily="34" charset="0"/>
                <a:cs typeface="Arial" panose="020B0604020202020204" pitchFamily="34" charset="0"/>
              </a:rPr>
              <a:t>Reflection</a:t>
            </a:r>
            <a:r>
              <a:rPr lang="en-GB" sz="1500" dirty="0">
                <a:solidFill>
                  <a:schemeClr val="tx1">
                    <a:lumMod val="50000"/>
                  </a:schemeClr>
                </a:solidFill>
                <a:latin typeface="Arial" panose="020B0604020202020204" pitchFamily="34" charset="0"/>
                <a:cs typeface="Arial" panose="020B0604020202020204" pitchFamily="34" charset="0"/>
              </a:rPr>
              <a:t> taking place alongside the recording supports in the identification of patterns. </a:t>
            </a:r>
          </a:p>
          <a:p>
            <a:r>
              <a:rPr lang="en-GB" sz="1500" b="1" dirty="0">
                <a:solidFill>
                  <a:schemeClr val="tx1">
                    <a:lumMod val="50000"/>
                  </a:schemeClr>
                </a:solidFill>
                <a:latin typeface="Arial" panose="020B0604020202020204" pitchFamily="34" charset="0"/>
                <a:cs typeface="Arial" panose="020B0604020202020204" pitchFamily="34" charset="0"/>
              </a:rPr>
              <a:t>Chronologies</a:t>
            </a:r>
            <a:r>
              <a:rPr lang="en-GB" sz="1500" dirty="0">
                <a:solidFill>
                  <a:schemeClr val="tx1">
                    <a:lumMod val="50000"/>
                  </a:schemeClr>
                </a:solidFill>
                <a:latin typeface="Arial" panose="020B0604020202020204" pitchFamily="34" charset="0"/>
                <a:cs typeface="Arial" panose="020B0604020202020204" pitchFamily="34" charset="0"/>
              </a:rPr>
              <a:t> as also key in identifying any emerging patterns or concerns. </a:t>
            </a:r>
            <a:endParaRPr lang="en-GB" sz="1500" dirty="0">
              <a:latin typeface="Arial" panose="020B0604020202020204" pitchFamily="34" charset="0"/>
              <a:cs typeface="Arial" panose="020B0604020202020204" pitchFamily="34" charset="0"/>
            </a:endParaRPr>
          </a:p>
          <a:p>
            <a:r>
              <a:rPr lang="en-GB" sz="15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Fractures and head injuries in </a:t>
            </a:r>
            <a:r>
              <a:rPr lang="en-GB" sz="1500" b="1"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children of any age if they are non-mobile, non-verbal, or </a:t>
            </a:r>
            <a:r>
              <a:rPr lang="en-GB" sz="15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have complex needs/disability </a:t>
            </a:r>
            <a:r>
              <a:rPr lang="en-GB" sz="1500" dirty="0">
                <a:solidFill>
                  <a:srgbClr val="002060"/>
                </a:solidFill>
                <a:effectLst/>
                <a:latin typeface="Arial" panose="020B0604020202020204" pitchFamily="34" charset="0"/>
                <a:ea typeface="Calibri" panose="020F0502020204030204" pitchFamily="34" charset="0"/>
                <a:cs typeface="Arial" panose="020B0604020202020204" pitchFamily="34" charset="0"/>
              </a:rPr>
              <a:t>must be referred to the paediatric liaison team </a:t>
            </a:r>
            <a:r>
              <a:rPr lang="en-GB" sz="15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in the  hospitals for follow up alongside any other relevant safeguarding action. </a:t>
            </a:r>
            <a:endParaRPr lang="en-GB" sz="1500" u="sng" dirty="0">
              <a:solidFill>
                <a:schemeClr val="tx1">
                  <a:lumMod val="50000"/>
                </a:schemeClr>
              </a:solidFill>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599512" y="5353396"/>
            <a:ext cx="3932350" cy="687965"/>
          </a:xfrm>
          <a:solidFill>
            <a:schemeClr val="accent2">
              <a:lumMod val="60000"/>
              <a:lumOff val="40000"/>
            </a:schemeClr>
          </a:solidFill>
        </p:spPr>
        <p:txBody>
          <a:bodyPr>
            <a:normAutofit fontScale="85000" lnSpcReduction="20000"/>
          </a:bodyPr>
          <a:lstStyle/>
          <a:p>
            <a:r>
              <a:rPr lang="en-GB" sz="1600" b="1" u="sng" dirty="0">
                <a:solidFill>
                  <a:schemeClr val="bg2">
                    <a:lumMod val="10000"/>
                  </a:schemeClr>
                </a:solidFill>
              </a:rPr>
              <a:t>Links to </a:t>
            </a:r>
            <a:r>
              <a:rPr lang="en-GB" sz="1600" b="1" u="sng" dirty="0">
                <a:solidFill>
                  <a:schemeClr val="bg2">
                    <a:lumMod val="10000"/>
                  </a:schemeClr>
                </a:solidFill>
                <a:effectLst/>
                <a:ea typeface="Calibri" panose="020F0502020204030204" pitchFamily="34" charset="0"/>
              </a:rPr>
              <a:t>Local/National/Themed Guidance </a:t>
            </a:r>
          </a:p>
          <a:p>
            <a:r>
              <a:rPr lang="en-GB" dirty="0">
                <a:solidFill>
                  <a:schemeClr val="bg2">
                    <a:lumMod val="10000"/>
                  </a:schemeClr>
                </a:solidFill>
                <a:ea typeface="Calibri" panose="020F0502020204030204" pitchFamily="34" charset="0"/>
              </a:rPr>
              <a:t>Early Years Existing Injuries Pack – Found under ‘Tools’ at </a:t>
            </a:r>
            <a:r>
              <a:rPr lang="en-GB" dirty="0">
                <a:hlinkClick r:id="rId2"/>
              </a:rPr>
              <a:t>Local Resources (trixonline.co.uk)</a:t>
            </a:r>
            <a:endParaRPr lang="en-GB" dirty="0">
              <a:solidFill>
                <a:schemeClr val="bg2">
                  <a:lumMod val="10000"/>
                </a:schemeClr>
              </a:solidFill>
              <a:ea typeface="Calibri" panose="020F0502020204030204" pitchFamily="34" charset="0"/>
            </a:endParaRPr>
          </a:p>
          <a:p>
            <a:endParaRPr lang="en-GB" dirty="0">
              <a:solidFill>
                <a:srgbClr val="FF0000"/>
              </a:solidFill>
              <a:effectLst/>
              <a:ea typeface="Calibri" panose="020F0502020204030204" pitchFamily="34" charset="0"/>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86383"/>
            <a:ext cx="8800949" cy="369332"/>
          </a:xfrm>
          <a:prstGeom prst="rect">
            <a:avLst/>
          </a:prstGeom>
          <a:noFill/>
        </p:spPr>
        <p:txBody>
          <a:bodyPr wrap="square" lIns="91440" tIns="45720" rIns="91440" bIns="45720" rtlCol="0" anchor="t">
            <a:spAutoFit/>
          </a:bodyPr>
          <a:lstStyle/>
          <a:p>
            <a:r>
              <a:rPr lang="en-GB" dirty="0"/>
              <a:t>Learning Briefing – Rapid Review 06/21</a:t>
            </a:r>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2678723-8c06-45e1-8bd0-318b9868a43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1AA938FE962A45A3E19DCBCF209F91" ma:contentTypeVersion="14" ma:contentTypeDescription="Create a new document." ma:contentTypeScope="" ma:versionID="a9668ee23ae4ad78ac03ebcdc93dd32c">
  <xsd:schema xmlns:xsd="http://www.w3.org/2001/XMLSchema" xmlns:xs="http://www.w3.org/2001/XMLSchema" xmlns:p="http://schemas.microsoft.com/office/2006/metadata/properties" xmlns:ns3="32678723-8c06-45e1-8bd0-318b9868a43d" xmlns:ns4="5789755c-de38-4fe3-9623-40afa3bba1e2" targetNamespace="http://schemas.microsoft.com/office/2006/metadata/properties" ma:root="true" ma:fieldsID="adc62ce9a3141f612114867b35154927" ns3:_="" ns4:_="">
    <xsd:import namespace="32678723-8c06-45e1-8bd0-318b9868a43d"/>
    <xsd:import namespace="5789755c-de38-4fe3-9623-40afa3bba1e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678723-8c06-45e1-8bd0-318b9868a4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89755c-de38-4fe3-9623-40afa3bba1e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8F34E2-6F82-433C-850B-5F36192028FC}">
  <ds:schemaRefs>
    <ds:schemaRef ds:uri="http://schemas.microsoft.com/sharepoint/v3/contenttype/forms"/>
  </ds:schemaRefs>
</ds:datastoreItem>
</file>

<file path=customXml/itemProps2.xml><?xml version="1.0" encoding="utf-8"?>
<ds:datastoreItem xmlns:ds="http://schemas.openxmlformats.org/officeDocument/2006/customXml" ds:itemID="{6B09C140-DD01-4D2D-88E0-DD23A1E82A92}">
  <ds:schemaRefs>
    <ds:schemaRef ds:uri="http://purl.org/dc/elements/1.1/"/>
    <ds:schemaRef ds:uri="http://schemas.microsoft.com/office/2006/metadata/properties"/>
    <ds:schemaRef ds:uri="32678723-8c06-45e1-8bd0-318b9868a43d"/>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5789755c-de38-4fe3-9623-40afa3bba1e2"/>
    <ds:schemaRef ds:uri="http://www.w3.org/XML/1998/namespace"/>
  </ds:schemaRefs>
</ds:datastoreItem>
</file>

<file path=customXml/itemProps3.xml><?xml version="1.0" encoding="utf-8"?>
<ds:datastoreItem xmlns:ds="http://schemas.openxmlformats.org/officeDocument/2006/customXml" ds:itemID="{B301790C-020A-4615-A77B-0007F6CCAA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678723-8c06-45e1-8bd0-318b9868a43d"/>
    <ds:schemaRef ds:uri="5789755c-de38-4fe3-9623-40afa3bba1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8fd7c08e-9c24-436d-a6ad-a8ecb8394d49}" enabled="1" method="Standard" siteId="{6e5a37bb-a961-4e4f-baae-2798a2245f30}" removed="0"/>
</clbl:labelList>
</file>

<file path=docProps/app.xml><?xml version="1.0" encoding="utf-8"?>
<Properties xmlns="http://schemas.openxmlformats.org/officeDocument/2006/extended-properties" xmlns:vt="http://schemas.openxmlformats.org/officeDocument/2006/docPropsVTypes">
  <Template>NSCP</Template>
  <TotalTime>11374</TotalTime>
  <Words>260</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NSCP</vt:lpstr>
      <vt:lpstr>Circumstances A three-year-old boy died while in the care of his father’s partner who was later found guilty of manslaughter. He had a diagnosis of autism and could not communicate his needs verbally. His stepmother had inflicted a head injury to the boy and was found to have assaulted him on prior occasions, including fracturing his arm and causing bruising to his cheeks. He was taken to the hospital with the fracture where a plausible account to explain the injury was given by stepmother.   This child lived primarily with his mother but spent some weekends with his father and step-mother. The boy attended nursery two days a week and had been seen to have injuries on occasion which were not robustly explored by the nursery.                                                    </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Baumber</dc:creator>
  <cp:lastModifiedBy>Sarah Beet</cp:lastModifiedBy>
  <cp:revision>47</cp:revision>
  <dcterms:created xsi:type="dcterms:W3CDTF">2019-01-14T09:58:08Z</dcterms:created>
  <dcterms:modified xsi:type="dcterms:W3CDTF">2024-10-07T10:49:53Z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0x010100831AA938FE962A45A3E19DCBCF209F91</vt:lpwstr>
  </property>
  <property fmtid="{D5CDD505-2E9C-101B-9397-08002B2CF9AE}" pid="3" name="Order">
    <vt:r8>100</vt:r8>
  </property>
</Properties>
</file>